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289" r:id="rId3"/>
    <p:sldId id="258" r:id="rId4"/>
    <p:sldId id="259" r:id="rId5"/>
    <p:sldId id="260" r:id="rId6"/>
    <p:sldId id="276" r:id="rId7"/>
    <p:sldId id="261" r:id="rId8"/>
    <p:sldId id="262" r:id="rId9"/>
    <p:sldId id="263" r:id="rId10"/>
    <p:sldId id="290" r:id="rId11"/>
    <p:sldId id="265" r:id="rId12"/>
    <p:sldId id="284" r:id="rId13"/>
    <p:sldId id="274" r:id="rId14"/>
    <p:sldId id="273" r:id="rId15"/>
    <p:sldId id="266" r:id="rId16"/>
    <p:sldId id="293" r:id="rId17"/>
    <p:sldId id="292" r:id="rId18"/>
    <p:sldId id="296" r:id="rId19"/>
    <p:sldId id="294" r:id="rId20"/>
    <p:sldId id="295" r:id="rId21"/>
    <p:sldId id="297" r:id="rId22"/>
    <p:sldId id="298" r:id="rId23"/>
    <p:sldId id="299" r:id="rId24"/>
    <p:sldId id="301" r:id="rId25"/>
    <p:sldId id="302" r:id="rId26"/>
    <p:sldId id="303" r:id="rId27"/>
    <p:sldId id="304" r:id="rId28"/>
    <p:sldId id="306" r:id="rId29"/>
    <p:sldId id="305" r:id="rId30"/>
    <p:sldId id="307" r:id="rId31"/>
    <p:sldId id="309" r:id="rId32"/>
    <p:sldId id="350" r:id="rId33"/>
    <p:sldId id="353" r:id="rId34"/>
    <p:sldId id="310" r:id="rId35"/>
    <p:sldId id="311" r:id="rId36"/>
    <p:sldId id="358" r:id="rId37"/>
    <p:sldId id="312" r:id="rId38"/>
    <p:sldId id="313" r:id="rId39"/>
    <p:sldId id="314" r:id="rId40"/>
    <p:sldId id="354" r:id="rId41"/>
    <p:sldId id="315" r:id="rId42"/>
    <p:sldId id="356" r:id="rId43"/>
    <p:sldId id="357" r:id="rId44"/>
    <p:sldId id="317" r:id="rId45"/>
    <p:sldId id="318" r:id="rId46"/>
    <p:sldId id="320" r:id="rId47"/>
    <p:sldId id="323" r:id="rId48"/>
    <p:sldId id="324" r:id="rId49"/>
    <p:sldId id="325" r:id="rId50"/>
    <p:sldId id="359" r:id="rId51"/>
    <p:sldId id="372" r:id="rId52"/>
    <p:sldId id="326" r:id="rId53"/>
    <p:sldId id="360" r:id="rId54"/>
    <p:sldId id="361" r:id="rId55"/>
    <p:sldId id="362" r:id="rId56"/>
    <p:sldId id="371" r:id="rId57"/>
    <p:sldId id="374" r:id="rId58"/>
    <p:sldId id="375" r:id="rId59"/>
    <p:sldId id="365" r:id="rId60"/>
    <p:sldId id="366" r:id="rId61"/>
    <p:sldId id="368" r:id="rId62"/>
    <p:sldId id="369" r:id="rId63"/>
    <p:sldId id="367" r:id="rId64"/>
    <p:sldId id="370" r:id="rId65"/>
    <p:sldId id="327" r:id="rId66"/>
    <p:sldId id="331" r:id="rId67"/>
    <p:sldId id="332" r:id="rId68"/>
    <p:sldId id="334" r:id="rId69"/>
    <p:sldId id="335" r:id="rId70"/>
    <p:sldId id="336" r:id="rId71"/>
    <p:sldId id="337" r:id="rId72"/>
    <p:sldId id="338" r:id="rId73"/>
    <p:sldId id="340" r:id="rId74"/>
    <p:sldId id="341" r:id="rId75"/>
    <p:sldId id="373" r:id="rId76"/>
    <p:sldId id="308" r:id="rId77"/>
    <p:sldId id="278" r:id="rId78"/>
    <p:sldId id="279" r:id="rId79"/>
    <p:sldId id="271" r:id="rId80"/>
    <p:sldId id="355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77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BA07DE-FBE5-9447-B12C-4CF50B2AAD05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6926220-B395-F945-8092-95EDB67BABF2}">
      <dgm:prSet phldrT="[Text]"/>
      <dgm:spPr/>
      <dgm:t>
        <a:bodyPr/>
        <a:lstStyle/>
        <a:p>
          <a:r>
            <a:rPr lang="pt-BR" dirty="0" smtClean="0"/>
            <a:t>Coleta</a:t>
          </a:r>
          <a:endParaRPr lang="pt-BR" dirty="0"/>
        </a:p>
      </dgm:t>
    </dgm:pt>
    <dgm:pt modelId="{B5A69C87-F61F-A64A-8254-6D04E92AF84E}" type="parTrans" cxnId="{21E0F936-BB44-5642-B2FA-3B658F060C97}">
      <dgm:prSet/>
      <dgm:spPr/>
      <dgm:t>
        <a:bodyPr/>
        <a:lstStyle/>
        <a:p>
          <a:endParaRPr lang="pt-BR"/>
        </a:p>
      </dgm:t>
    </dgm:pt>
    <dgm:pt modelId="{95D86B7D-7678-2C43-9BF4-A20F8A24F4CE}" type="sibTrans" cxnId="{21E0F936-BB44-5642-B2FA-3B658F060C97}">
      <dgm:prSet/>
      <dgm:spPr/>
      <dgm:t>
        <a:bodyPr/>
        <a:lstStyle/>
        <a:p>
          <a:endParaRPr lang="pt-BR"/>
        </a:p>
      </dgm:t>
    </dgm:pt>
    <dgm:pt modelId="{91D450C0-5F13-7640-9C44-35BEC14C27C6}">
      <dgm:prSet phldrT="[Text]"/>
      <dgm:spPr/>
      <dgm:t>
        <a:bodyPr/>
        <a:lstStyle/>
        <a:p>
          <a:r>
            <a:rPr lang="pt-BR" dirty="0" smtClean="0"/>
            <a:t>Tratamento</a:t>
          </a:r>
          <a:endParaRPr lang="pt-BR" dirty="0"/>
        </a:p>
      </dgm:t>
    </dgm:pt>
    <dgm:pt modelId="{7C0FF6D1-4D4C-F54A-923C-60D0A37277FC}" type="parTrans" cxnId="{DEC8CD3B-2940-2A4E-8A77-FD4C9BD9C1F1}">
      <dgm:prSet/>
      <dgm:spPr/>
      <dgm:t>
        <a:bodyPr/>
        <a:lstStyle/>
        <a:p>
          <a:endParaRPr lang="pt-BR"/>
        </a:p>
      </dgm:t>
    </dgm:pt>
    <dgm:pt modelId="{27BBE0C8-46AC-C14D-8C4E-801B1EA451D2}" type="sibTrans" cxnId="{DEC8CD3B-2940-2A4E-8A77-FD4C9BD9C1F1}">
      <dgm:prSet/>
      <dgm:spPr/>
      <dgm:t>
        <a:bodyPr/>
        <a:lstStyle/>
        <a:p>
          <a:endParaRPr lang="pt-BR"/>
        </a:p>
      </dgm:t>
    </dgm:pt>
    <dgm:pt modelId="{16405A8D-AF2D-D341-B75F-8B86DC27AF11}">
      <dgm:prSet phldrT="[Text]"/>
      <dgm:spPr/>
      <dgm:t>
        <a:bodyPr/>
        <a:lstStyle/>
        <a:p>
          <a:r>
            <a:rPr lang="pt-BR" dirty="0" smtClean="0"/>
            <a:t>Análise</a:t>
          </a:r>
          <a:endParaRPr lang="pt-BR" dirty="0"/>
        </a:p>
      </dgm:t>
    </dgm:pt>
    <dgm:pt modelId="{456F331B-EAEE-A14D-AD50-1709CA4473BE}" type="parTrans" cxnId="{F383BBF4-73F5-9241-B6AB-1F9C577C0146}">
      <dgm:prSet/>
      <dgm:spPr/>
      <dgm:t>
        <a:bodyPr/>
        <a:lstStyle/>
        <a:p>
          <a:endParaRPr lang="pt-BR"/>
        </a:p>
      </dgm:t>
    </dgm:pt>
    <dgm:pt modelId="{20DC0F93-C1D0-0548-95B3-B8F04D2E4B79}" type="sibTrans" cxnId="{F383BBF4-73F5-9241-B6AB-1F9C577C0146}">
      <dgm:prSet/>
      <dgm:spPr/>
      <dgm:t>
        <a:bodyPr/>
        <a:lstStyle/>
        <a:p>
          <a:endParaRPr lang="pt-BR"/>
        </a:p>
      </dgm:t>
    </dgm:pt>
    <dgm:pt modelId="{CED2583B-EA8C-074A-A664-12D948252DC2}" type="pres">
      <dgm:prSet presAssocID="{74BA07DE-FBE5-9447-B12C-4CF50B2AAD05}" presName="CompostProcess" presStyleCnt="0">
        <dgm:presLayoutVars>
          <dgm:dir/>
          <dgm:resizeHandles val="exact"/>
        </dgm:presLayoutVars>
      </dgm:prSet>
      <dgm:spPr/>
    </dgm:pt>
    <dgm:pt modelId="{7ACA20D7-7E81-C74B-9060-12DC3AB29726}" type="pres">
      <dgm:prSet presAssocID="{74BA07DE-FBE5-9447-B12C-4CF50B2AAD05}" presName="arrow" presStyleLbl="bgShp" presStyleIdx="0" presStyleCnt="1"/>
      <dgm:spPr/>
    </dgm:pt>
    <dgm:pt modelId="{21406E28-AA15-4542-B356-688F12CCCE8D}" type="pres">
      <dgm:prSet presAssocID="{74BA07DE-FBE5-9447-B12C-4CF50B2AAD05}" presName="linearProcess" presStyleCnt="0"/>
      <dgm:spPr/>
    </dgm:pt>
    <dgm:pt modelId="{F1956E87-F642-FE40-8851-1C22235F8FAB}" type="pres">
      <dgm:prSet presAssocID="{36926220-B395-F945-8092-95EDB67BABF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530AB5D-6874-214A-987E-E22467834B23}" type="pres">
      <dgm:prSet presAssocID="{95D86B7D-7678-2C43-9BF4-A20F8A24F4CE}" presName="sibTrans" presStyleCnt="0"/>
      <dgm:spPr/>
    </dgm:pt>
    <dgm:pt modelId="{E5F7DFBA-10B4-3B44-86E8-83945719D789}" type="pres">
      <dgm:prSet presAssocID="{91D450C0-5F13-7640-9C44-35BEC14C27C6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AD1A8F3-457E-CB48-AB16-FBAE706DA6B9}" type="pres">
      <dgm:prSet presAssocID="{27BBE0C8-46AC-C14D-8C4E-801B1EA451D2}" presName="sibTrans" presStyleCnt="0"/>
      <dgm:spPr/>
    </dgm:pt>
    <dgm:pt modelId="{30D05D26-3909-4D4E-9314-3C27642E284E}" type="pres">
      <dgm:prSet presAssocID="{16405A8D-AF2D-D341-B75F-8B86DC27AF11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82A6896-21F5-1844-A234-665EE67B6DDE}" type="presOf" srcId="{91D450C0-5F13-7640-9C44-35BEC14C27C6}" destId="{E5F7DFBA-10B4-3B44-86E8-83945719D789}" srcOrd="0" destOrd="0" presId="urn:microsoft.com/office/officeart/2005/8/layout/hProcess9"/>
    <dgm:cxn modelId="{DEC8CD3B-2940-2A4E-8A77-FD4C9BD9C1F1}" srcId="{74BA07DE-FBE5-9447-B12C-4CF50B2AAD05}" destId="{91D450C0-5F13-7640-9C44-35BEC14C27C6}" srcOrd="1" destOrd="0" parTransId="{7C0FF6D1-4D4C-F54A-923C-60D0A37277FC}" sibTransId="{27BBE0C8-46AC-C14D-8C4E-801B1EA451D2}"/>
    <dgm:cxn modelId="{2842DF29-DFB2-8A42-A6A2-CB6B693F0814}" type="presOf" srcId="{74BA07DE-FBE5-9447-B12C-4CF50B2AAD05}" destId="{CED2583B-EA8C-074A-A664-12D948252DC2}" srcOrd="0" destOrd="0" presId="urn:microsoft.com/office/officeart/2005/8/layout/hProcess9"/>
    <dgm:cxn modelId="{2EF16FD4-D8C5-6149-9E9B-F6B519FA8D02}" type="presOf" srcId="{36926220-B395-F945-8092-95EDB67BABF2}" destId="{F1956E87-F642-FE40-8851-1C22235F8FAB}" srcOrd="0" destOrd="0" presId="urn:microsoft.com/office/officeart/2005/8/layout/hProcess9"/>
    <dgm:cxn modelId="{F383BBF4-73F5-9241-B6AB-1F9C577C0146}" srcId="{74BA07DE-FBE5-9447-B12C-4CF50B2AAD05}" destId="{16405A8D-AF2D-D341-B75F-8B86DC27AF11}" srcOrd="2" destOrd="0" parTransId="{456F331B-EAEE-A14D-AD50-1709CA4473BE}" sibTransId="{20DC0F93-C1D0-0548-95B3-B8F04D2E4B79}"/>
    <dgm:cxn modelId="{8F9B0920-A64F-5448-931C-6AC3FBE60604}" type="presOf" srcId="{16405A8D-AF2D-D341-B75F-8B86DC27AF11}" destId="{30D05D26-3909-4D4E-9314-3C27642E284E}" srcOrd="0" destOrd="0" presId="urn:microsoft.com/office/officeart/2005/8/layout/hProcess9"/>
    <dgm:cxn modelId="{21E0F936-BB44-5642-B2FA-3B658F060C97}" srcId="{74BA07DE-FBE5-9447-B12C-4CF50B2AAD05}" destId="{36926220-B395-F945-8092-95EDB67BABF2}" srcOrd="0" destOrd="0" parTransId="{B5A69C87-F61F-A64A-8254-6D04E92AF84E}" sibTransId="{95D86B7D-7678-2C43-9BF4-A20F8A24F4CE}"/>
    <dgm:cxn modelId="{BC1C9D74-A5B1-8547-AC8D-B2E35DE04934}" type="presParOf" srcId="{CED2583B-EA8C-074A-A664-12D948252DC2}" destId="{7ACA20D7-7E81-C74B-9060-12DC3AB29726}" srcOrd="0" destOrd="0" presId="urn:microsoft.com/office/officeart/2005/8/layout/hProcess9"/>
    <dgm:cxn modelId="{97B8449E-67FC-F548-BC1C-CB42A91001AC}" type="presParOf" srcId="{CED2583B-EA8C-074A-A664-12D948252DC2}" destId="{21406E28-AA15-4542-B356-688F12CCCE8D}" srcOrd="1" destOrd="0" presId="urn:microsoft.com/office/officeart/2005/8/layout/hProcess9"/>
    <dgm:cxn modelId="{F6E85B1D-FC07-844E-B99F-96F99CB27274}" type="presParOf" srcId="{21406E28-AA15-4542-B356-688F12CCCE8D}" destId="{F1956E87-F642-FE40-8851-1C22235F8FAB}" srcOrd="0" destOrd="0" presId="urn:microsoft.com/office/officeart/2005/8/layout/hProcess9"/>
    <dgm:cxn modelId="{5099F58B-2649-324C-B21F-E4484F2B1267}" type="presParOf" srcId="{21406E28-AA15-4542-B356-688F12CCCE8D}" destId="{2530AB5D-6874-214A-987E-E22467834B23}" srcOrd="1" destOrd="0" presId="urn:microsoft.com/office/officeart/2005/8/layout/hProcess9"/>
    <dgm:cxn modelId="{C9171598-345B-5E46-9B99-736E0078FD18}" type="presParOf" srcId="{21406E28-AA15-4542-B356-688F12CCCE8D}" destId="{E5F7DFBA-10B4-3B44-86E8-83945719D789}" srcOrd="2" destOrd="0" presId="urn:microsoft.com/office/officeart/2005/8/layout/hProcess9"/>
    <dgm:cxn modelId="{78200F8C-64FE-A14E-9B06-972F0588BFB4}" type="presParOf" srcId="{21406E28-AA15-4542-B356-688F12CCCE8D}" destId="{DAD1A8F3-457E-CB48-AB16-FBAE706DA6B9}" srcOrd="3" destOrd="0" presId="urn:microsoft.com/office/officeart/2005/8/layout/hProcess9"/>
    <dgm:cxn modelId="{1337357B-31A9-F949-AD10-6C267CC84630}" type="presParOf" srcId="{21406E28-AA15-4542-B356-688F12CCCE8D}" destId="{30D05D26-3909-4D4E-9314-3C27642E284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A20D7-7E81-C74B-9060-12DC3AB29726}">
      <dsp:nvSpPr>
        <dsp:cNvPr id="0" name=""/>
        <dsp:cNvSpPr/>
      </dsp:nvSpPr>
      <dsp:spPr>
        <a:xfrm>
          <a:off x="617219" y="0"/>
          <a:ext cx="6995160" cy="452596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1956E87-F642-FE40-8851-1C22235F8FAB}">
      <dsp:nvSpPr>
        <dsp:cNvPr id="0" name=""/>
        <dsp:cNvSpPr/>
      </dsp:nvSpPr>
      <dsp:spPr>
        <a:xfrm>
          <a:off x="2682" y="1357788"/>
          <a:ext cx="2589785" cy="18103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 smtClean="0"/>
            <a:t>Coleta</a:t>
          </a:r>
          <a:endParaRPr lang="pt-BR" sz="3500" kern="1200" dirty="0"/>
        </a:p>
      </dsp:txBody>
      <dsp:txXfrm>
        <a:off x="91058" y="1446164"/>
        <a:ext cx="2413033" cy="1633633"/>
      </dsp:txXfrm>
    </dsp:sp>
    <dsp:sp modelId="{E5F7DFBA-10B4-3B44-86E8-83945719D789}">
      <dsp:nvSpPr>
        <dsp:cNvPr id="0" name=""/>
        <dsp:cNvSpPr/>
      </dsp:nvSpPr>
      <dsp:spPr>
        <a:xfrm>
          <a:off x="2819907" y="1357788"/>
          <a:ext cx="2589785" cy="18103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 smtClean="0"/>
            <a:t>Tratamento</a:t>
          </a:r>
          <a:endParaRPr lang="pt-BR" sz="3500" kern="1200" dirty="0"/>
        </a:p>
      </dsp:txBody>
      <dsp:txXfrm>
        <a:off x="2908283" y="1446164"/>
        <a:ext cx="2413033" cy="1633633"/>
      </dsp:txXfrm>
    </dsp:sp>
    <dsp:sp modelId="{30D05D26-3909-4D4E-9314-3C27642E284E}">
      <dsp:nvSpPr>
        <dsp:cNvPr id="0" name=""/>
        <dsp:cNvSpPr/>
      </dsp:nvSpPr>
      <dsp:spPr>
        <a:xfrm>
          <a:off x="5637131" y="1357788"/>
          <a:ext cx="2589785" cy="18103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 smtClean="0"/>
            <a:t>Análise</a:t>
          </a:r>
          <a:endParaRPr lang="pt-BR" sz="3500" kern="1200" dirty="0"/>
        </a:p>
      </dsp:txBody>
      <dsp:txXfrm>
        <a:off x="5725507" y="1446164"/>
        <a:ext cx="2413033" cy="1633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B296B-6800-9A4C-B8D7-D6C478BD0DAC}" type="datetimeFigureOut">
              <a:rPr lang="en-US" smtClean="0"/>
              <a:t>21/10/15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36E0A-ECA4-714A-B9C0-71C4CF229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99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FFD03-3CC9-A946-B0EA-A4A13057674D}" type="datetimeFigureOut">
              <a:rPr lang="en-US" smtClean="0"/>
              <a:t>21/10/15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7F3CD-8302-434B-8F83-A5AC5AC3F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275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270EC-0329-B54B-B5EA-0E1CA9238B63}" type="datetime1">
              <a:rPr lang="pt-BR" smtClean="0"/>
              <a:t>21/10/15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75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9CBD-C75B-4943-9E2F-85B4B1F112EB}" type="datetime1">
              <a:rPr lang="pt-BR" smtClean="0"/>
              <a:t>21/10/15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68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5EC4-D4E0-D046-8824-03397465EA5A}" type="datetime1">
              <a:rPr lang="pt-BR" smtClean="0"/>
              <a:t>21/10/15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E6F7-E894-D045-B942-4281EAB288D7}" type="datetime1">
              <a:rPr lang="pt-BR" smtClean="0"/>
              <a:t>21/10/15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510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7AF83-F128-B240-821C-9ED88C6F3ADE}" type="datetime1">
              <a:rPr lang="pt-BR" smtClean="0"/>
              <a:t>21/10/15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81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AE56-2AE5-E341-B45C-43BDEA928442}" type="datetime1">
              <a:rPr lang="pt-BR" smtClean="0"/>
              <a:t>21/10/15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1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60EE-4AE6-3B46-8047-A48EC05C36A5}" type="datetime1">
              <a:rPr lang="pt-BR" smtClean="0"/>
              <a:t>21/10/15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9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F4B3A-7825-5647-8D0A-B647631AE197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8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A601-5037-F34B-A001-B6070506E55E}" type="datetime1">
              <a:rPr lang="pt-BR" smtClean="0"/>
              <a:t>21/10/15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53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63CB7-A4F0-F44E-AE16-AD78DAAF8C80}" type="datetime1">
              <a:rPr lang="pt-BR" smtClean="0"/>
              <a:t>21/10/15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7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4ADE-5BA8-8745-B733-7D51EBA38294}" type="datetime1">
              <a:rPr lang="pt-BR" smtClean="0"/>
              <a:t>21/10/15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84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540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0F10A-26EB-F147-91F4-8AC3D0D000F4}" type="datetime1">
              <a:rPr lang="pt-BR" smtClean="0"/>
              <a:t>21/10/15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540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A0A4E-D97C-B346-BF2D-75A5E8D3B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9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3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650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pt-BR" dirty="0"/>
              <a:t>Processando 6 </a:t>
            </a:r>
            <a:r>
              <a:rPr lang="pt-BR" dirty="0" smtClean="0"/>
              <a:t>Bilhões</a:t>
            </a:r>
            <a:br>
              <a:rPr lang="pt-BR" dirty="0" smtClean="0"/>
            </a:br>
            <a:r>
              <a:rPr lang="pt-BR" dirty="0" smtClean="0"/>
              <a:t>de </a:t>
            </a:r>
            <a:r>
              <a:rPr lang="pt-BR" dirty="0"/>
              <a:t>Posições GPS de </a:t>
            </a:r>
            <a:r>
              <a:rPr lang="pt-BR" dirty="0" smtClean="0"/>
              <a:t>Ônibus</a:t>
            </a:r>
            <a:br>
              <a:rPr lang="pt-BR" dirty="0" smtClean="0"/>
            </a:br>
            <a:r>
              <a:rPr lang="pt-BR" dirty="0" smtClean="0"/>
              <a:t>da Cidade do </a:t>
            </a:r>
            <a:r>
              <a:rPr lang="pt-BR" dirty="0"/>
              <a:t>Rio de Janeiro </a:t>
            </a:r>
            <a:endParaRPr lang="pt-BR" dirty="0">
              <a:latin typeface="Georgia"/>
              <a:cs typeface="Georgi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881" y="4048250"/>
            <a:ext cx="7850319" cy="1550633"/>
          </a:xfrm>
        </p:spPr>
        <p:txBody>
          <a:bodyPr>
            <a:noAutofit/>
          </a:bodyPr>
          <a:lstStyle/>
          <a:p>
            <a:r>
              <a:rPr lang="pt-BR" sz="2000" dirty="0" smtClean="0">
                <a:latin typeface="Georgia"/>
                <a:cs typeface="Georgia"/>
              </a:rPr>
              <a:t>Leonardo Murta</a:t>
            </a:r>
          </a:p>
          <a:p>
            <a:r>
              <a:rPr lang="pt-BR" sz="2000" dirty="0" err="1" smtClean="0">
                <a:latin typeface="Georgia"/>
                <a:cs typeface="Georgia"/>
              </a:rPr>
              <a:t>leomurta@ic.uff.br</a:t>
            </a:r>
            <a:endParaRPr lang="pt-BR" sz="2000" dirty="0" smtClean="0">
              <a:latin typeface="Georgia"/>
              <a:cs typeface="Georgia"/>
            </a:endParaRPr>
          </a:p>
          <a:p>
            <a:endParaRPr lang="pt-BR" sz="2000" dirty="0" smtClean="0">
              <a:latin typeface="Georgia"/>
              <a:cs typeface="Georgia"/>
            </a:endParaRPr>
          </a:p>
          <a:p>
            <a:r>
              <a:rPr lang="pt-BR" sz="2000" dirty="0" smtClean="0">
                <a:latin typeface="Georgia"/>
                <a:cs typeface="Georgia"/>
              </a:rPr>
              <a:t>Baseado nos slides de Marcos Lage e Bruno </a:t>
            </a:r>
            <a:r>
              <a:rPr lang="pt-BR" sz="2000" dirty="0" err="1" smtClean="0">
                <a:latin typeface="Georgia"/>
                <a:cs typeface="Georgia"/>
              </a:rPr>
              <a:t>Schettino</a:t>
            </a:r>
            <a:endParaRPr lang="pt-BR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41348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805A-F446-7043-8A58-160651A3595D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10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81977" y="2336393"/>
            <a:ext cx="6580046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i="1" dirty="0">
                <a:latin typeface="Georgia"/>
                <a:cs typeface="Georgia"/>
              </a:rPr>
              <a:t>–</a:t>
            </a:r>
            <a:r>
              <a:rPr lang="pt-BR" sz="4000" i="1" dirty="0" smtClean="0">
                <a:latin typeface="Georgia"/>
                <a:cs typeface="Georgia"/>
              </a:rPr>
              <a:t> Oportunidade 1 –</a:t>
            </a:r>
            <a:br>
              <a:rPr lang="pt-BR" sz="4000" i="1" dirty="0" smtClean="0">
                <a:latin typeface="Georgia"/>
                <a:cs typeface="Georgia"/>
              </a:rPr>
            </a:br>
            <a:r>
              <a:rPr lang="pt-BR" sz="4800" dirty="0" smtClean="0">
                <a:solidFill>
                  <a:srgbClr val="77933C"/>
                </a:solidFill>
                <a:latin typeface="Georgia"/>
                <a:cs typeface="Georgia"/>
              </a:rPr>
              <a:t>Grande disponibilidade</a:t>
            </a:r>
            <a:br>
              <a:rPr lang="pt-BR" sz="4800" dirty="0" smtClean="0">
                <a:solidFill>
                  <a:srgbClr val="77933C"/>
                </a:solidFill>
                <a:latin typeface="Georgia"/>
                <a:cs typeface="Georgia"/>
              </a:rPr>
            </a:br>
            <a:r>
              <a:rPr lang="pt-BR" sz="4800" dirty="0" smtClean="0">
                <a:solidFill>
                  <a:srgbClr val="77933C"/>
                </a:solidFill>
                <a:latin typeface="Georgia"/>
                <a:cs typeface="Georgia"/>
              </a:rPr>
              <a:t>de dados</a:t>
            </a:r>
            <a:endParaRPr lang="pt-BR" sz="4800" dirty="0">
              <a:solidFill>
                <a:srgbClr val="77933C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01880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Georgia"/>
                <a:cs typeface="Georgia"/>
              </a:rPr>
              <a:t>Câmeras</a:t>
            </a:r>
            <a:endParaRPr lang="pt-BR" sz="4800" dirty="0"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84BB-11A8-2D47-BA63-05C4718D12EB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11</a:t>
            </a:fld>
            <a:endParaRPr lang="pt-BR">
              <a:latin typeface="Georgia"/>
              <a:cs typeface="Georgi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6219" r="27106"/>
          <a:stretch/>
        </p:blipFill>
        <p:spPr>
          <a:xfrm>
            <a:off x="794906" y="2050212"/>
            <a:ext cx="3175135" cy="37383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71391" y="2428979"/>
            <a:ext cx="258315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sz="9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/>
                <a:cs typeface="Georgia"/>
              </a:rPr>
              <a:t>560</a:t>
            </a:r>
            <a:endParaRPr lang="x-none" sz="9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Georgia"/>
              <a:cs typeface="Georg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71391" y="4018814"/>
            <a:ext cx="457454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prstClr val="black"/>
                </a:solidFill>
                <a:latin typeface="Georgia"/>
                <a:cs typeface="Georgia"/>
              </a:rPr>
              <a:t>Câmeras de segurança</a:t>
            </a:r>
          </a:p>
          <a:p>
            <a:r>
              <a:rPr lang="pt-BR" sz="2800" dirty="0" smtClean="0">
                <a:solidFill>
                  <a:prstClr val="black"/>
                </a:solidFill>
                <a:latin typeface="Georgia"/>
                <a:cs typeface="Georgia"/>
              </a:rPr>
              <a:t>na cidade do Rio de Janeiro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021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Georgia"/>
                <a:cs typeface="Georgia"/>
              </a:rPr>
              <a:t>Presença e fumaça</a:t>
            </a:r>
            <a:endParaRPr lang="pt-BR" sz="4800" dirty="0"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2324E-E5DA-FA4B-BD5A-6E765F85B39F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12</a:t>
            </a:fld>
            <a:endParaRPr lang="pt-BR">
              <a:latin typeface="Georgia"/>
              <a:cs typeface="Georgi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50520" y="1806915"/>
            <a:ext cx="7924066" cy="4106178"/>
            <a:chOff x="498930" y="1884365"/>
            <a:chExt cx="8230536" cy="426498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8061" b="2811"/>
            <a:stretch/>
          </p:blipFill>
          <p:spPr>
            <a:xfrm>
              <a:off x="4686970" y="1884365"/>
              <a:ext cx="4042496" cy="426498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1" b="29975"/>
            <a:stretch/>
          </p:blipFill>
          <p:spPr>
            <a:xfrm>
              <a:off x="498931" y="1884366"/>
              <a:ext cx="3904953" cy="204998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11329" t="5646" b="33145"/>
            <a:stretch/>
          </p:blipFill>
          <p:spPr>
            <a:xfrm>
              <a:off x="498930" y="4127694"/>
              <a:ext cx="3904953" cy="2021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2976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Georgia"/>
                <a:cs typeface="Georgia"/>
              </a:rPr>
              <a:t>Temperatura e ruído</a:t>
            </a:r>
            <a:endParaRPr lang="pt-BR" sz="4800" dirty="0"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1817-63C3-E84B-9A28-29006B5C45DC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13</a:t>
            </a:fld>
            <a:endParaRPr lang="pt-BR">
              <a:latin typeface="Georgia"/>
              <a:cs typeface="Georg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6784"/>
          <a:stretch/>
        </p:blipFill>
        <p:spPr>
          <a:xfrm>
            <a:off x="457201" y="1898316"/>
            <a:ext cx="3003550" cy="189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6535"/>
          <a:stretch/>
        </p:blipFill>
        <p:spPr>
          <a:xfrm>
            <a:off x="457201" y="4014981"/>
            <a:ext cx="3003551" cy="19252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5305" r="11075" b="-239"/>
          <a:stretch/>
        </p:blipFill>
        <p:spPr>
          <a:xfrm>
            <a:off x="3683001" y="1929295"/>
            <a:ext cx="5003799" cy="401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13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Georgia"/>
                <a:cs typeface="Georgia"/>
              </a:rPr>
              <a:t>Celulares</a:t>
            </a:r>
            <a:endParaRPr lang="pt-BR" sz="4800" dirty="0"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0EDC9-6A67-8A4D-8E1F-FE5B176B489E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14</a:t>
            </a:fld>
            <a:endParaRPr lang="pt-BR">
              <a:latin typeface="Georgia"/>
              <a:cs typeface="Georg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962" y="1961816"/>
            <a:ext cx="3791068" cy="379106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04630" y="2436122"/>
            <a:ext cx="4157452" cy="3247043"/>
            <a:chOff x="556815" y="2514771"/>
            <a:chExt cx="4157452" cy="3247043"/>
          </a:xfrm>
        </p:grpSpPr>
        <p:sp>
          <p:nvSpPr>
            <p:cNvPr id="8" name="Rectangle 7"/>
            <p:cNvSpPr/>
            <p:nvPr/>
          </p:nvSpPr>
          <p:spPr>
            <a:xfrm>
              <a:off x="556815" y="2514771"/>
              <a:ext cx="4157452" cy="18620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x-none" sz="115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Georgia"/>
                  <a:cs typeface="Georgia"/>
                </a:rPr>
                <a:t>271M</a:t>
              </a:r>
              <a:endParaRPr lang="x-none" sz="115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/>
                <a:cs typeface="Georgia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67603" y="4376819"/>
              <a:ext cx="3546664" cy="13849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pt-BR" sz="2800" dirty="0" smtClean="0">
                  <a:solidFill>
                    <a:prstClr val="black"/>
                  </a:solidFill>
                  <a:latin typeface="Georgia"/>
                  <a:cs typeface="Georgia"/>
                </a:rPr>
                <a:t>Celulares habilitados</a:t>
              </a:r>
            </a:p>
            <a:p>
              <a:pPr algn="r"/>
              <a:r>
                <a:rPr lang="pt-BR" sz="2800" dirty="0" smtClean="0">
                  <a:solidFill>
                    <a:prstClr val="black"/>
                  </a:solidFill>
                  <a:latin typeface="Georgia"/>
                  <a:cs typeface="Georgia"/>
                </a:rPr>
                <a:t>no Brasil em 2013 </a:t>
              </a:r>
            </a:p>
            <a:p>
              <a:pPr algn="r"/>
              <a:r>
                <a:rPr lang="pt-BR" sz="2800" dirty="0" smtClean="0">
                  <a:solidFill>
                    <a:prstClr val="black"/>
                  </a:solidFill>
                  <a:latin typeface="Georgia"/>
                  <a:cs typeface="Georgia"/>
                </a:rPr>
                <a:t>(ANATEL)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Georgia"/>
                <a:cs typeface="Georg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3142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Georgia"/>
                <a:cs typeface="Georgia"/>
              </a:rPr>
              <a:t>Redes sociais</a:t>
            </a:r>
            <a:endParaRPr lang="pt-BR" sz="4800" dirty="0"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96D3C-7AFF-E243-9CB1-40865888053A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15</a:t>
            </a:fld>
            <a:endParaRPr lang="pt-BR">
              <a:latin typeface="Georgia"/>
              <a:cs typeface="Georg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6" y="2054756"/>
            <a:ext cx="1831948" cy="1831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7" y="4275119"/>
            <a:ext cx="1848091" cy="15024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656" y="2054756"/>
            <a:ext cx="1831948" cy="1831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657" y="4135707"/>
            <a:ext cx="1835706" cy="187898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878089" y="2405142"/>
            <a:ext cx="3466877" cy="2816155"/>
            <a:chOff x="556815" y="2514771"/>
            <a:chExt cx="3466877" cy="2816155"/>
          </a:xfrm>
        </p:grpSpPr>
        <p:sp>
          <p:nvSpPr>
            <p:cNvPr id="12" name="Rectangle 11"/>
            <p:cNvSpPr/>
            <p:nvPr/>
          </p:nvSpPr>
          <p:spPr>
            <a:xfrm>
              <a:off x="556815" y="2514771"/>
              <a:ext cx="3466877" cy="18620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x-none" sz="115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Georgia"/>
                  <a:cs typeface="Georgia"/>
                </a:rPr>
                <a:t>76M</a:t>
              </a:r>
              <a:endParaRPr lang="x-none" sz="115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/>
                <a:cs typeface="Georgi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6815" y="4376819"/>
              <a:ext cx="3341630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800" dirty="0" smtClean="0">
                  <a:solidFill>
                    <a:prstClr val="black"/>
                  </a:solidFill>
                  <a:latin typeface="Georgia"/>
                  <a:cs typeface="Georgia"/>
                </a:rPr>
                <a:t>de brasileiros ativos </a:t>
              </a:r>
            </a:p>
            <a:p>
              <a:r>
                <a:rPr lang="pt-BR" sz="2800" dirty="0">
                  <a:solidFill>
                    <a:prstClr val="black"/>
                  </a:solidFill>
                  <a:latin typeface="Georgia"/>
                  <a:cs typeface="Georgia"/>
                </a:rPr>
                <a:t>n</a:t>
              </a:r>
              <a:r>
                <a:rPr lang="pt-BR" sz="2800" dirty="0" smtClean="0">
                  <a:solidFill>
                    <a:prstClr val="black"/>
                  </a:solidFill>
                  <a:latin typeface="Georgia"/>
                  <a:cs typeface="Georgia"/>
                </a:rPr>
                <a:t>o </a:t>
              </a:r>
              <a:r>
                <a:rPr lang="pt-BR" sz="2800" dirty="0" smtClean="0">
                  <a:solidFill>
                    <a:srgbClr val="77933C"/>
                  </a:solidFill>
                  <a:latin typeface="Georgia"/>
                  <a:cs typeface="Georgia"/>
                </a:rPr>
                <a:t>Facebook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627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7A62-48A5-7341-9A8D-3F5E10F1409B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16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81977" y="2336393"/>
            <a:ext cx="6580046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i="1" dirty="0">
                <a:latin typeface="Georgia"/>
                <a:cs typeface="Georgia"/>
              </a:rPr>
              <a:t>–</a:t>
            </a:r>
            <a:r>
              <a:rPr lang="pt-BR" sz="4000" i="1" dirty="0" smtClean="0">
                <a:latin typeface="Georgia"/>
                <a:cs typeface="Georgia"/>
              </a:rPr>
              <a:t> Oportunidade 2 –</a:t>
            </a:r>
            <a:br>
              <a:rPr lang="pt-BR" sz="4000" i="1" dirty="0" smtClean="0">
                <a:latin typeface="Georgia"/>
                <a:cs typeface="Georgia"/>
              </a:rPr>
            </a:br>
            <a:r>
              <a:rPr lang="pt-BR" sz="4800" dirty="0" smtClean="0">
                <a:solidFill>
                  <a:srgbClr val="77933C"/>
                </a:solidFill>
                <a:latin typeface="Georgia"/>
                <a:cs typeface="Georgia"/>
              </a:rPr>
              <a:t>Grande disponibilidade</a:t>
            </a:r>
            <a:br>
              <a:rPr lang="pt-BR" sz="4800" dirty="0" smtClean="0">
                <a:solidFill>
                  <a:srgbClr val="77933C"/>
                </a:solidFill>
                <a:latin typeface="Georgia"/>
                <a:cs typeface="Georgia"/>
              </a:rPr>
            </a:br>
            <a:r>
              <a:rPr lang="pt-BR" sz="4800" dirty="0" smtClean="0">
                <a:solidFill>
                  <a:srgbClr val="77933C"/>
                </a:solidFill>
                <a:latin typeface="Georgia"/>
                <a:cs typeface="Georgia"/>
              </a:rPr>
              <a:t>computacional</a:t>
            </a:r>
            <a:endParaRPr lang="pt-BR" sz="4800" dirty="0">
              <a:solidFill>
                <a:srgbClr val="77933C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89555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 smtClean="0">
                <a:latin typeface="Georgia"/>
                <a:cs typeface="Georgia"/>
              </a:rPr>
              <a:t>Capacidade crescente de armazenamento</a:t>
            </a:r>
            <a:endParaRPr lang="pt-BR" sz="4800" dirty="0"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955C2-1466-8C4B-931B-5D44A70E3E41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17</a:t>
            </a:fld>
            <a:endParaRPr lang="pt-BR">
              <a:latin typeface="Georgia"/>
              <a:cs typeface="Georgi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27" y="1690416"/>
            <a:ext cx="7078226" cy="38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7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Capacidade crescente de processamento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D5F0-77A1-9D49-AABF-6B320DD67A02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50" y="1417638"/>
            <a:ext cx="7842473" cy="45660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95146" y="5983700"/>
            <a:ext cx="37819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/>
              <a:t>http</a:t>
            </a:r>
            <a:r>
              <a:rPr lang="pt-BR" sz="1200" dirty="0"/>
              <a:t>://</a:t>
            </a:r>
            <a:r>
              <a:rPr lang="pt-BR" sz="1200" dirty="0" err="1"/>
              <a:t>www.cs.columbia.edu</a:t>
            </a:r>
            <a:r>
              <a:rPr lang="pt-BR" sz="1200" dirty="0"/>
              <a:t>/~</a:t>
            </a:r>
            <a:r>
              <a:rPr lang="pt-BR" sz="1200" dirty="0" err="1"/>
              <a:t>sedwards</a:t>
            </a:r>
            <a:r>
              <a:rPr lang="pt-BR" sz="1200" dirty="0"/>
              <a:t>/classes/2012/3827-spring/advanced-arch-2011.pdf</a:t>
            </a:r>
          </a:p>
        </p:txBody>
      </p:sp>
    </p:spTree>
    <p:extLst>
      <p:ext uri="{BB962C8B-B14F-4D97-AF65-F5344CB8AC3E}">
        <p14:creationId xmlns:p14="http://schemas.microsoft.com/office/powerpoint/2010/main" val="3873567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 smtClean="0">
                <a:latin typeface="Georgia"/>
                <a:cs typeface="Georgia"/>
              </a:rPr>
              <a:t>Preço decrescente de armazenamento</a:t>
            </a:r>
            <a:endParaRPr lang="pt-BR" sz="4800" dirty="0"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A50F4-9AEB-C243-9D5D-3CF1B74CFB4C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19</a:t>
            </a:fld>
            <a:endParaRPr lang="pt-BR">
              <a:latin typeface="Georgia"/>
              <a:cs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EFF8EF"/>
              </a:clrFrom>
              <a:clrTo>
                <a:srgbClr val="EFF8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500" y="1323237"/>
            <a:ext cx="8509000" cy="4635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06001" y="6155338"/>
            <a:ext cx="3847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/>
              <a:t>http</a:t>
            </a:r>
            <a:r>
              <a:rPr lang="pt-BR" sz="1200" dirty="0"/>
              <a:t>://</a:t>
            </a:r>
            <a:r>
              <a:rPr lang="pt-BR" sz="1200" dirty="0" err="1"/>
              <a:t>www.mkomo.com</a:t>
            </a:r>
            <a:r>
              <a:rPr lang="pt-BR" sz="1200" dirty="0"/>
              <a:t>/</a:t>
            </a:r>
            <a:r>
              <a:rPr lang="pt-BR" sz="1200" dirty="0" err="1"/>
              <a:t>cost</a:t>
            </a:r>
            <a:r>
              <a:rPr lang="pt-BR" sz="1200" dirty="0"/>
              <a:t>-per-gigabyte-</a:t>
            </a:r>
            <a:r>
              <a:rPr lang="pt-BR" sz="1200" dirty="0" err="1"/>
              <a:t>update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928987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3414D-704F-8A46-879C-DEAAE75FBC12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40473" y="2705725"/>
            <a:ext cx="46630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i="1" dirty="0">
                <a:latin typeface="Georgia"/>
                <a:cs typeface="Georgia"/>
              </a:rPr>
              <a:t>–</a:t>
            </a:r>
            <a:r>
              <a:rPr lang="pt-BR" sz="4000" i="1" dirty="0" smtClean="0">
                <a:latin typeface="Georgia"/>
                <a:cs typeface="Georgia"/>
              </a:rPr>
              <a:t> Contexto </a:t>
            </a:r>
            <a:r>
              <a:rPr lang="pt-BR" sz="4000" i="1" dirty="0">
                <a:latin typeface="Georgia"/>
                <a:cs typeface="Georgia"/>
              </a:rPr>
              <a:t>–</a:t>
            </a:r>
            <a:r>
              <a:rPr lang="pt-BR" sz="4000" i="1" dirty="0" smtClean="0">
                <a:latin typeface="Georgia"/>
                <a:cs typeface="Georgia"/>
              </a:rPr>
              <a:t/>
            </a:r>
            <a:br>
              <a:rPr lang="pt-BR" sz="4000" i="1" dirty="0" smtClean="0">
                <a:latin typeface="Georgia"/>
                <a:cs typeface="Georgia"/>
              </a:rPr>
            </a:br>
            <a:r>
              <a:rPr lang="pt-BR" sz="4800" dirty="0">
                <a:solidFill>
                  <a:srgbClr val="77933C"/>
                </a:solidFill>
                <a:latin typeface="Georgia"/>
                <a:cs typeface="Georgia"/>
              </a:rPr>
              <a:t>Grandes</a:t>
            </a:r>
            <a:r>
              <a:rPr lang="pt-BR" sz="4800" dirty="0" smtClean="0">
                <a:latin typeface="Georgia"/>
                <a:cs typeface="Georgia"/>
              </a:rPr>
              <a:t> </a:t>
            </a:r>
            <a:r>
              <a:rPr lang="pt-BR" sz="4800" dirty="0" smtClean="0">
                <a:solidFill>
                  <a:srgbClr val="77933C"/>
                </a:solidFill>
                <a:latin typeface="Georgia"/>
                <a:cs typeface="Georgia"/>
              </a:rPr>
              <a:t>cidades</a:t>
            </a:r>
            <a:endParaRPr lang="pt-BR" sz="4800" dirty="0">
              <a:solidFill>
                <a:srgbClr val="77933C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57020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 smtClean="0">
                <a:latin typeface="Georgia"/>
                <a:cs typeface="Georgia"/>
              </a:rPr>
              <a:t>Preço decrescente de processamento</a:t>
            </a:r>
            <a:endParaRPr lang="pt-BR" sz="4800" dirty="0"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DDD0-B069-034C-9373-EEBA98305F62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20</a:t>
            </a:fld>
            <a:endParaRPr lang="pt-BR">
              <a:latin typeface="Georgia"/>
              <a:cs typeface="Georg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58" y="1314062"/>
            <a:ext cx="6464996" cy="45254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27711" y="5970672"/>
            <a:ext cx="38253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/>
              <a:t>http</a:t>
            </a:r>
            <a:r>
              <a:rPr lang="pt-BR" sz="1200" dirty="0"/>
              <a:t>://</a:t>
            </a:r>
            <a:r>
              <a:rPr lang="pt-BR" sz="1200" dirty="0" err="1"/>
              <a:t>www.frc.ri.cmu.edu</a:t>
            </a:r>
            <a:r>
              <a:rPr lang="pt-BR" sz="1200" dirty="0"/>
              <a:t>/</a:t>
            </a:r>
            <a:r>
              <a:rPr lang="pt-BR" sz="1200" dirty="0" err="1"/>
              <a:t>users</a:t>
            </a:r>
            <a:r>
              <a:rPr lang="pt-BR" sz="1200" dirty="0"/>
              <a:t>/</a:t>
            </a:r>
            <a:r>
              <a:rPr lang="pt-BR" sz="1200" dirty="0" err="1"/>
              <a:t>hpm</a:t>
            </a:r>
            <a:r>
              <a:rPr lang="pt-BR" sz="1200" dirty="0"/>
              <a:t>/book97/ch3/</a:t>
            </a:r>
            <a:r>
              <a:rPr lang="pt-BR" sz="1200" dirty="0" err="1"/>
              <a:t>processor.list.txt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194164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Supercomputador #1 em 11/1996 </a:t>
            </a:r>
            <a:r>
              <a:rPr lang="pt-BR" i="1" dirty="0" smtClean="0"/>
              <a:t>versus</a:t>
            </a:r>
            <a:r>
              <a:rPr lang="pt-BR" dirty="0" smtClean="0"/>
              <a:t> </a:t>
            </a:r>
            <a:r>
              <a:rPr lang="pt-BR" dirty="0"/>
              <a:t>PC </a:t>
            </a:r>
            <a:r>
              <a:rPr lang="pt-BR" dirty="0" smtClean="0"/>
              <a:t>doméstico #1 em </a:t>
            </a:r>
            <a:r>
              <a:rPr lang="pt-BR" dirty="0"/>
              <a:t>10/2015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740F-2778-954B-A882-3F704362ED77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10890" y="4150007"/>
            <a:ext cx="3521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Core i7 5960X</a:t>
            </a:r>
            <a:r>
              <a:rPr lang="pt-BR" dirty="0" smtClean="0"/>
              <a:t>, 8 núcleos @ </a:t>
            </a:r>
            <a:r>
              <a:rPr lang="pt-BR" dirty="0"/>
              <a:t>3.0 GHz</a:t>
            </a:r>
            <a:endParaRPr lang="pt-BR" dirty="0" smtClean="0"/>
          </a:p>
          <a:p>
            <a:pPr algn="ctr"/>
            <a:r>
              <a:rPr lang="pt-BR" dirty="0" smtClean="0"/>
              <a:t>32 GB memória, 2 TB disco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5" y="1649197"/>
            <a:ext cx="2563414" cy="25634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2" y="1900615"/>
            <a:ext cx="4069483" cy="21544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9882" y="4150007"/>
            <a:ext cx="3534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CP-</a:t>
            </a:r>
            <a:r>
              <a:rPr lang="pt-BR" b="1" dirty="0" smtClean="0"/>
              <a:t>PACS</a:t>
            </a:r>
            <a:r>
              <a:rPr lang="pt-BR" dirty="0" smtClean="0"/>
              <a:t>, 2.048 núcleos @ 150 MHz</a:t>
            </a:r>
          </a:p>
          <a:p>
            <a:pPr algn="ctr"/>
            <a:r>
              <a:rPr lang="pt-BR" dirty="0" smtClean="0"/>
              <a:t>128 GB memória, 529 GB disco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61533" y="4912955"/>
            <a:ext cx="2590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x-none" sz="28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/>
                <a:cs typeface="Georgia"/>
              </a:rPr>
              <a:t>368,2 Gflops</a:t>
            </a:r>
          </a:p>
          <a:p>
            <a:pPr algn="ctr"/>
            <a:r>
              <a:rPr lang="x-none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/>
                <a:cs typeface="Georgia"/>
              </a:rPr>
              <a:t>$ 22 milhões</a:t>
            </a:r>
            <a:endParaRPr lang="x-none" sz="2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Georgia"/>
              <a:cs typeface="Georg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76342" y="4912955"/>
            <a:ext cx="2590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x-none" sz="28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/>
                <a:cs typeface="Georgia"/>
              </a:rPr>
              <a:t>354 Gflops</a:t>
            </a:r>
          </a:p>
          <a:p>
            <a:pPr algn="ctr"/>
            <a:r>
              <a:rPr lang="x-none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/>
                <a:cs typeface="Georgia"/>
              </a:rPr>
              <a:t>$ 3 mil</a:t>
            </a:r>
            <a:endParaRPr lang="x-none" sz="2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81662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Supercomputador #1 </a:t>
            </a:r>
            <a:r>
              <a:rPr lang="pt-BR" dirty="0" smtClean="0"/>
              <a:t>em </a:t>
            </a:r>
            <a:r>
              <a:rPr lang="pt-BR" dirty="0"/>
              <a:t>10/2015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8A050-F1C3-9449-8066-9F5988944FB5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41" y="1417638"/>
            <a:ext cx="6446015" cy="34125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8864" y="506187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Tianhe-2</a:t>
            </a:r>
            <a:r>
              <a:rPr lang="pt-BR" dirty="0" smtClean="0"/>
              <a:t>, </a:t>
            </a:r>
            <a:r>
              <a:rPr lang="en-US" dirty="0" smtClean="0"/>
              <a:t>3.120.000</a:t>
            </a:r>
            <a:r>
              <a:rPr lang="pt-BR" dirty="0" smtClean="0"/>
              <a:t> núcleos @ 2,4 GHz</a:t>
            </a:r>
          </a:p>
          <a:p>
            <a:pPr algn="ctr"/>
            <a:r>
              <a:rPr lang="pt-BR" dirty="0" smtClean="0"/>
              <a:t>1,4 PB memória, 12,4 PB disco</a:t>
            </a:r>
          </a:p>
        </p:txBody>
      </p:sp>
      <p:sp>
        <p:nvSpPr>
          <p:cNvPr id="8" name="Rectangle 7"/>
          <p:cNvSpPr/>
          <p:nvPr/>
        </p:nvSpPr>
        <p:spPr>
          <a:xfrm>
            <a:off x="4613385" y="3672953"/>
            <a:ext cx="30273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x-none" sz="28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/>
                <a:cs typeface="Georgia"/>
              </a:rPr>
              <a:t>33,86 Pflops</a:t>
            </a:r>
          </a:p>
          <a:p>
            <a:pPr algn="ctr"/>
            <a:r>
              <a:rPr lang="x-none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/>
                <a:cs typeface="Georgia"/>
              </a:rPr>
              <a:t>$ 390 milhões</a:t>
            </a:r>
            <a:endParaRPr lang="x-none" sz="2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Georgia"/>
              <a:cs typeface="Georgi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992391"/>
            <a:ext cx="4153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Obs.: 1 Peta = 1.000 </a:t>
            </a:r>
            <a:r>
              <a:rPr lang="pt-BR" dirty="0" err="1" smtClean="0"/>
              <a:t>Tera</a:t>
            </a:r>
            <a:r>
              <a:rPr lang="pt-BR" dirty="0" smtClean="0"/>
              <a:t> = 1.000.000 Giga</a:t>
            </a:r>
            <a:endParaRPr lang="pt-BR" dirty="0"/>
          </a:p>
        </p:txBody>
      </p:sp>
      <p:sp>
        <p:nvSpPr>
          <p:cNvPr id="10" name="Oval 9"/>
          <p:cNvSpPr/>
          <p:nvPr/>
        </p:nvSpPr>
        <p:spPr>
          <a:xfrm rot="20754244">
            <a:off x="6740736" y="1478947"/>
            <a:ext cx="1800000" cy="1799999"/>
          </a:xfrm>
          <a:prstGeom prst="ellipse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100 mil vezes mais rápido que o  </a:t>
            </a:r>
            <a:br>
              <a:rPr lang="pt-BR" sz="1600" dirty="0" smtClean="0"/>
            </a:br>
            <a:r>
              <a:rPr lang="pt-BR" sz="1600" dirty="0" smtClean="0"/>
              <a:t>Core i7 5960X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35947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C520-CC67-1A44-9306-64B0F542DF21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23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04506" y="2336393"/>
            <a:ext cx="5534989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i="1" dirty="0">
                <a:latin typeface="Georgia"/>
                <a:cs typeface="Georgia"/>
              </a:rPr>
              <a:t>–</a:t>
            </a:r>
            <a:r>
              <a:rPr lang="pt-BR" sz="4000" i="1" dirty="0" smtClean="0">
                <a:latin typeface="Georgia"/>
                <a:cs typeface="Georgia"/>
              </a:rPr>
              <a:t> Possibilidades –</a:t>
            </a:r>
            <a:br>
              <a:rPr lang="pt-BR" sz="4000" i="1" dirty="0" smtClean="0">
                <a:latin typeface="Georgia"/>
                <a:cs typeface="Georgia"/>
              </a:rPr>
            </a:br>
            <a:r>
              <a:rPr lang="pt-BR" sz="4800" dirty="0" smtClean="0">
                <a:solidFill>
                  <a:srgbClr val="77933C"/>
                </a:solidFill>
                <a:latin typeface="Georgia"/>
                <a:cs typeface="Georgia"/>
              </a:rPr>
              <a:t>Aplicações para </a:t>
            </a:r>
            <a:br>
              <a:rPr lang="pt-BR" sz="4800" dirty="0" smtClean="0">
                <a:solidFill>
                  <a:srgbClr val="77933C"/>
                </a:solidFill>
                <a:latin typeface="Georgia"/>
                <a:cs typeface="Georgia"/>
              </a:rPr>
            </a:br>
            <a:r>
              <a:rPr lang="pt-BR" sz="4800" dirty="0" smtClean="0">
                <a:solidFill>
                  <a:srgbClr val="77933C"/>
                </a:solidFill>
                <a:latin typeface="Georgia"/>
                <a:cs typeface="Georgia"/>
              </a:rPr>
              <a:t>cidades inteligentes</a:t>
            </a:r>
            <a:endParaRPr lang="pt-BR" sz="4800" dirty="0">
              <a:solidFill>
                <a:srgbClr val="77933C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7561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Georgia"/>
                <a:cs typeface="Georgia"/>
              </a:rPr>
              <a:t>Monitoramento e controle</a:t>
            </a:r>
            <a:endParaRPr lang="pt-BR" sz="4800" dirty="0"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CDB5B-1F38-DD4E-870B-3E5F1123E5BE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24</a:t>
            </a:fld>
            <a:endParaRPr lang="pt-BR">
              <a:latin typeface="Georgia"/>
              <a:cs typeface="Georgi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1888" r="20269"/>
          <a:stretch/>
        </p:blipFill>
        <p:spPr>
          <a:xfrm>
            <a:off x="2089549" y="1247248"/>
            <a:ext cx="4846810" cy="447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2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Georgia"/>
                <a:cs typeface="Georgia"/>
              </a:rPr>
              <a:t>Monitoramento de estruturas</a:t>
            </a:r>
            <a:endParaRPr lang="pt-BR" sz="4800" dirty="0"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DA2F3-FD76-904F-8D4F-9202E878DA12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25</a:t>
            </a:fld>
            <a:endParaRPr lang="pt-BR">
              <a:latin typeface="Georgia"/>
              <a:cs typeface="Georg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9298"/>
          <a:stretch/>
        </p:blipFill>
        <p:spPr>
          <a:xfrm>
            <a:off x="1759186" y="2046483"/>
            <a:ext cx="5588386" cy="29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7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 smtClean="0">
                <a:latin typeface="Georgia"/>
                <a:cs typeface="Georgia"/>
              </a:rPr>
              <a:t>Planejamento de novas construções</a:t>
            </a:r>
            <a:endParaRPr lang="pt-BR" sz="4800" dirty="0"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46FD-FCEA-1A4D-897B-38113B98E2F1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26</a:t>
            </a:fld>
            <a:endParaRPr lang="pt-BR">
              <a:latin typeface="Georgia"/>
              <a:cs typeface="Georgia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91665" y="1808792"/>
            <a:ext cx="7399267" cy="3770965"/>
            <a:chOff x="268893" y="1827623"/>
            <a:chExt cx="6784458" cy="3305694"/>
          </a:xfrm>
        </p:grpSpPr>
        <p:pic>
          <p:nvPicPr>
            <p:cNvPr id="10" name="Picture 9" descr="Screen Shot 2014-02-24 at 2.11.09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893" y="1827624"/>
              <a:ext cx="3343551" cy="1615487"/>
            </a:xfrm>
            <a:prstGeom prst="rect">
              <a:avLst/>
            </a:prstGeom>
          </p:spPr>
        </p:pic>
        <p:pic>
          <p:nvPicPr>
            <p:cNvPr id="12" name="Picture 11" descr="Screen Shot 2014-02-24 at 2.10.41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893" y="3520957"/>
              <a:ext cx="3343551" cy="1603073"/>
            </a:xfrm>
            <a:prstGeom prst="rect">
              <a:avLst/>
            </a:prstGeom>
          </p:spPr>
        </p:pic>
        <p:pic>
          <p:nvPicPr>
            <p:cNvPr id="13" name="Picture 12" descr="Screen Shot 2014-02-24 at 2.11.01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4169" y="1827623"/>
              <a:ext cx="3349182" cy="1615487"/>
            </a:xfrm>
            <a:prstGeom prst="rect">
              <a:avLst/>
            </a:prstGeom>
          </p:spPr>
        </p:pic>
        <p:pic>
          <p:nvPicPr>
            <p:cNvPr id="14" name="Picture 13" descr="Screen Shot 2014-02-24 at 2.12.40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4169" y="3520957"/>
              <a:ext cx="3349182" cy="1612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0441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Georgia"/>
                <a:cs typeface="Georgia"/>
              </a:rPr>
              <a:t>Monitoramento de epidemias</a:t>
            </a:r>
            <a:endParaRPr lang="pt-BR" sz="4800" dirty="0"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9FCE-41C2-494D-8541-EEBA2EC8F5A4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27</a:t>
            </a:fld>
            <a:endParaRPr lang="pt-BR">
              <a:latin typeface="Georgia"/>
              <a:cs typeface="Georgia"/>
            </a:endParaRPr>
          </a:p>
        </p:txBody>
      </p:sp>
      <p:pic>
        <p:nvPicPr>
          <p:cNvPr id="8" name="Picture 7" descr="Screen Shot 2014-02-24 at 2.18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52" y="1961816"/>
            <a:ext cx="7083778" cy="32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1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Georgia"/>
                <a:cs typeface="Georgia"/>
              </a:rPr>
              <a:t>Mapa de criminalidade</a:t>
            </a:r>
            <a:endParaRPr lang="pt-BR" sz="4800" dirty="0"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7469-C3A9-5249-820B-7B18CF054EAA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28</a:t>
            </a:fld>
            <a:endParaRPr lang="pt-BR">
              <a:latin typeface="Georgia"/>
              <a:cs typeface="Georgia"/>
            </a:endParaRPr>
          </a:p>
        </p:txBody>
      </p:sp>
      <p:pic>
        <p:nvPicPr>
          <p:cNvPr id="14" name="Picture 13" descr="Screen Shot 2014-02-21 at 7.44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75" y="1899856"/>
            <a:ext cx="6567107" cy="39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22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Georgia"/>
                <a:cs typeface="Georgia"/>
              </a:rPr>
              <a:t>Análise de rotas de taxis</a:t>
            </a:r>
            <a:endParaRPr lang="pt-BR" sz="4800" dirty="0"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9449-51ED-F647-ABE2-31566593AAB7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29</a:t>
            </a:fld>
            <a:endParaRPr lang="pt-BR">
              <a:latin typeface="Georgia"/>
              <a:cs typeface="Georgia"/>
            </a:endParaRPr>
          </a:p>
        </p:txBody>
      </p:sp>
      <p:pic>
        <p:nvPicPr>
          <p:cNvPr id="6" name="Picture 5" descr="Screen Shot 2014-02-20 at 10.06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19" y="1679571"/>
            <a:ext cx="7094944" cy="38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6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Georgia"/>
                <a:cs typeface="Georgia"/>
              </a:rPr>
              <a:t>Vivemos em cidades</a:t>
            </a:r>
            <a:endParaRPr lang="pt-BR" sz="4800" dirty="0"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3FE48-9A70-0D4B-87B5-A8D0B1926A84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3</a:t>
            </a:fld>
            <a:endParaRPr lang="pt-BR">
              <a:latin typeface="Georgia"/>
              <a:cs typeface="Georgi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98652" y="1611131"/>
            <a:ext cx="7650627" cy="3635739"/>
            <a:chOff x="665372" y="1581281"/>
            <a:chExt cx="7650627" cy="363573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6593" t="5806" r="32564"/>
            <a:stretch/>
          </p:blipFill>
          <p:spPr>
            <a:xfrm>
              <a:off x="4790401" y="1581281"/>
              <a:ext cx="3525598" cy="3635739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665372" y="2121319"/>
              <a:ext cx="3985636" cy="2816155"/>
              <a:chOff x="728631" y="2514771"/>
              <a:chExt cx="3985636" cy="281615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1315079" y="2514771"/>
                <a:ext cx="3399188" cy="18620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r"/>
                <a:r>
                  <a:rPr lang="x-none" sz="11500" b="1" cap="none" spc="0" dirty="0" smtClean="0">
                    <a:ln w="12700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Georgia"/>
                    <a:cs typeface="Georgia"/>
                  </a:rPr>
                  <a:t>50%</a:t>
                </a:r>
                <a:endParaRPr lang="x-none" sz="11500" b="1" cap="none" spc="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Georgia"/>
                  <a:cs typeface="Georgia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28631" y="4376819"/>
                <a:ext cx="3985636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pt-BR" sz="2800" dirty="0" smtClean="0">
                    <a:solidFill>
                      <a:prstClr val="black"/>
                    </a:solidFill>
                    <a:latin typeface="Georgia"/>
                    <a:cs typeface="Georgia"/>
                  </a:rPr>
                  <a:t>da população mundial</a:t>
                </a:r>
              </a:p>
              <a:p>
                <a:pPr algn="r"/>
                <a:r>
                  <a:rPr lang="pt-BR" sz="2800" dirty="0" smtClean="0">
                    <a:solidFill>
                      <a:prstClr val="black"/>
                    </a:solidFill>
                    <a:latin typeface="Georgia"/>
                    <a:cs typeface="Georgia"/>
                  </a:rPr>
                  <a:t>vive em </a:t>
                </a:r>
                <a:r>
                  <a:rPr lang="pt-BR" sz="2800" dirty="0" smtClean="0">
                    <a:solidFill>
                      <a:schemeClr val="accent3">
                        <a:lumMod val="75000"/>
                      </a:schemeClr>
                    </a:solidFill>
                    <a:latin typeface="Georgia"/>
                    <a:cs typeface="Georgia"/>
                  </a:rPr>
                  <a:t>regiões urbanas</a:t>
                </a:r>
                <a:endParaRPr lang="en-US" sz="1600" dirty="0">
                  <a:solidFill>
                    <a:schemeClr val="accent3">
                      <a:lumMod val="75000"/>
                    </a:schemeClr>
                  </a:solidFill>
                  <a:latin typeface="Georgia"/>
                  <a:cs typeface="Georgia"/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2527541" y="1829886"/>
              <a:ext cx="21588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pt-BR" sz="2800" dirty="0" smtClean="0">
                  <a:solidFill>
                    <a:prstClr val="black"/>
                  </a:solidFill>
                  <a:latin typeface="Georgia"/>
                  <a:cs typeface="Georgia"/>
                </a:rPr>
                <a:t>Em torno de </a:t>
              </a:r>
              <a:endParaRPr lang="en-US" sz="2800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191888" y="5987776"/>
            <a:ext cx="3872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United </a:t>
            </a:r>
            <a:r>
              <a:rPr lang="pt-BR" sz="1200" dirty="0" err="1"/>
              <a:t>Nations</a:t>
            </a:r>
            <a:r>
              <a:rPr lang="pt-BR" sz="1200" dirty="0"/>
              <a:t> </a:t>
            </a:r>
            <a:r>
              <a:rPr lang="pt-BR" sz="1200" dirty="0" smtClean="0"/>
              <a:t>2012, “World </a:t>
            </a:r>
            <a:r>
              <a:rPr lang="pt-BR" sz="1200" dirty="0" err="1"/>
              <a:t>Urbanization</a:t>
            </a:r>
            <a:r>
              <a:rPr lang="pt-BR" sz="1200" dirty="0"/>
              <a:t> </a:t>
            </a:r>
            <a:r>
              <a:rPr lang="pt-BR" sz="1200" dirty="0" err="1"/>
              <a:t>Prospects</a:t>
            </a:r>
            <a:r>
              <a:rPr lang="pt-BR" sz="1200" dirty="0"/>
              <a:t>: The 2011 </a:t>
            </a:r>
            <a:r>
              <a:rPr lang="pt-BR" sz="1200" dirty="0" err="1" smtClean="0"/>
              <a:t>Revision</a:t>
            </a:r>
            <a:r>
              <a:rPr lang="pt-BR" sz="1200" dirty="0" smtClean="0"/>
              <a:t>”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45803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4E80-A9ED-0143-8FB4-3BD6C9B99368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30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6919" y="2336393"/>
            <a:ext cx="7710163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i="1" dirty="0">
                <a:latin typeface="Georgia"/>
                <a:cs typeface="Georgia"/>
              </a:rPr>
              <a:t>–</a:t>
            </a:r>
            <a:r>
              <a:rPr lang="pt-BR" sz="4000" i="1" dirty="0" smtClean="0">
                <a:latin typeface="Georgia"/>
                <a:cs typeface="Georgia"/>
              </a:rPr>
              <a:t> </a:t>
            </a:r>
            <a:r>
              <a:rPr lang="pt-BR" sz="4000" i="1" dirty="0">
                <a:latin typeface="Georgia"/>
                <a:cs typeface="Georgia"/>
              </a:rPr>
              <a:t>E</a:t>
            </a:r>
            <a:r>
              <a:rPr lang="pt-BR" sz="4000" i="1" dirty="0" smtClean="0">
                <a:latin typeface="Georgia"/>
                <a:cs typeface="Georgia"/>
              </a:rPr>
              <a:t>studo de caso –</a:t>
            </a:r>
            <a:br>
              <a:rPr lang="pt-BR" sz="4000" i="1" dirty="0" smtClean="0">
                <a:latin typeface="Georgia"/>
                <a:cs typeface="Georgia"/>
              </a:rPr>
            </a:br>
            <a:r>
              <a:rPr lang="pt-BR" sz="4800" dirty="0" smtClean="0">
                <a:solidFill>
                  <a:srgbClr val="77933C"/>
                </a:solidFill>
                <a:latin typeface="Georgia"/>
                <a:cs typeface="Georgia"/>
              </a:rPr>
              <a:t>Análise de rotas de ônibus </a:t>
            </a:r>
            <a:br>
              <a:rPr lang="pt-BR" sz="4800" dirty="0" smtClean="0">
                <a:solidFill>
                  <a:srgbClr val="77933C"/>
                </a:solidFill>
                <a:latin typeface="Georgia"/>
                <a:cs typeface="Georgia"/>
              </a:rPr>
            </a:br>
            <a:r>
              <a:rPr lang="pt-BR" sz="4800" dirty="0" smtClean="0">
                <a:solidFill>
                  <a:srgbClr val="77933C"/>
                </a:solidFill>
                <a:latin typeface="Georgia"/>
                <a:cs typeface="Georgia"/>
              </a:rPr>
              <a:t>na cidade do Rio de Janeiro</a:t>
            </a:r>
            <a:endParaRPr lang="pt-BR" sz="4800" dirty="0">
              <a:solidFill>
                <a:srgbClr val="77933C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68449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Por que analisar o trânsito do Rio? 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802A-7039-EC42-BA01-83FE80DB326B}" type="datetime1">
              <a:rPr lang="pt-BR" smtClean="0"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5207024" y="6060064"/>
            <a:ext cx="3707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err="1"/>
              <a:t>http</a:t>
            </a:r>
            <a:r>
              <a:rPr lang="pt-BR" sz="1200" dirty="0"/>
              <a:t>://</a:t>
            </a:r>
            <a:r>
              <a:rPr lang="pt-BR" sz="1200" dirty="0" err="1"/>
              <a:t>www.tomtom.com</a:t>
            </a:r>
            <a:r>
              <a:rPr lang="pt-BR" sz="1200" dirty="0"/>
              <a:t>/</a:t>
            </a:r>
            <a:r>
              <a:rPr lang="pt-BR" sz="1200" dirty="0" err="1"/>
              <a:t>en_gb</a:t>
            </a:r>
            <a:r>
              <a:rPr lang="pt-BR" sz="1200" dirty="0"/>
              <a:t>/</a:t>
            </a:r>
            <a:r>
              <a:rPr lang="pt-BR" sz="1200" dirty="0" err="1"/>
              <a:t>trafficindex</a:t>
            </a:r>
            <a:r>
              <a:rPr lang="pt-BR" sz="1200" dirty="0"/>
              <a:t>/#/</a:t>
            </a:r>
            <a:r>
              <a:rPr lang="pt-BR" sz="1200" dirty="0" err="1"/>
              <a:t>city</a:t>
            </a:r>
            <a:r>
              <a:rPr lang="pt-BR" sz="1200" dirty="0"/>
              <a:t>/RIO</a:t>
            </a:r>
          </a:p>
        </p:txBody>
      </p:sp>
      <p:sp>
        <p:nvSpPr>
          <p:cNvPr id="8" name="Rectangle 7"/>
          <p:cNvSpPr/>
          <p:nvPr/>
        </p:nvSpPr>
        <p:spPr>
          <a:xfrm>
            <a:off x="1211006" y="1662055"/>
            <a:ext cx="16327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sz="9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/>
                <a:cs typeface="Georgia"/>
              </a:rPr>
              <a:t>3</a:t>
            </a:r>
            <a:r>
              <a:rPr lang="en-US" sz="9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/>
                <a:cs typeface="Georgia"/>
              </a:rPr>
              <a:t>º</a:t>
            </a:r>
            <a:r>
              <a:rPr lang="x-none" sz="9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/>
                <a:cs typeface="Georgia"/>
              </a:rPr>
              <a:t> </a:t>
            </a:r>
            <a:endParaRPr lang="x-none" sz="9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Georgia"/>
              <a:cs typeface="Georg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6358" y="1568767"/>
            <a:ext cx="45908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>
                <a:solidFill>
                  <a:prstClr val="black"/>
                </a:solidFill>
                <a:latin typeface="Georgia"/>
                <a:cs typeface="Georgia"/>
              </a:rPr>
              <a:t>A cidade do Rio de Janeiro tem o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6358" y="2708495"/>
            <a:ext cx="44384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prstClr val="black"/>
                </a:solidFill>
                <a:latin typeface="Georgia"/>
                <a:cs typeface="Georgia"/>
              </a:rPr>
              <a:t> </a:t>
            </a:r>
            <a:r>
              <a:rPr lang="pt-BR" sz="2800" dirty="0" smtClean="0">
                <a:solidFill>
                  <a:prstClr val="black"/>
                </a:solidFill>
                <a:latin typeface="Georgia"/>
                <a:cs typeface="Georgia"/>
              </a:rPr>
              <a:t>                      pior trânsito do mundo...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939035" y="3090804"/>
            <a:ext cx="251403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sz="9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/>
                <a:cs typeface="Georgia"/>
              </a:rPr>
              <a:t>100</a:t>
            </a:r>
            <a:endParaRPr lang="x-none" sz="9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Georgia"/>
              <a:cs typeface="Georgi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08858" y="3117927"/>
            <a:ext cx="47351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>
                <a:solidFill>
                  <a:prstClr val="black"/>
                </a:solidFill>
                <a:latin typeface="Georgia"/>
                <a:cs typeface="Georgia"/>
              </a:rPr>
              <a:t>... cariocas perdem em torno de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419713" y="3947622"/>
            <a:ext cx="46008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>
                <a:solidFill>
                  <a:prstClr val="black"/>
                </a:solidFill>
                <a:latin typeface="Georgia"/>
                <a:cs typeface="Georgia"/>
              </a:rPr>
              <a:t>                                  horas no trânsito por ano em viagens diárias de 30 minutos (que demandam 56 minutos).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Por que analisar ônibus?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802A-7039-EC42-BA01-83FE80DB326B}" type="datetime1">
              <a:rPr lang="pt-BR" smtClean="0"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32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4545"/>
          <a:stretch/>
        </p:blipFill>
        <p:spPr>
          <a:xfrm>
            <a:off x="2257845" y="1450206"/>
            <a:ext cx="4557558" cy="326110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34090" y="4536158"/>
            <a:ext cx="401143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/>
                <a:cs typeface="Georgia"/>
              </a:rPr>
              <a:t>6</a:t>
            </a:r>
            <a:r>
              <a:rPr lang="x-none" sz="9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/>
                <a:cs typeface="Georgia"/>
              </a:rPr>
              <a:t>0     1</a:t>
            </a:r>
            <a:endParaRPr lang="x-none" sz="9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Georgia"/>
              <a:cs typeface="Georg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65445" y="5320010"/>
            <a:ext cx="44384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>
                <a:solidFill>
                  <a:prstClr val="black"/>
                </a:solidFill>
                <a:latin typeface="Georgia"/>
                <a:cs typeface="Georgia"/>
              </a:rPr>
              <a:t>carros =          ônibus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211184" y="5976157"/>
            <a:ext cx="37984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/>
              <a:t>Pôster feito pelo departamento de planejamento da cidade de Münster na Alemanha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683834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Por que analisar ônibus?</a:t>
            </a:r>
            <a:endParaRPr lang="pt-B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2883011"/>
            <a:ext cx="8229600" cy="1091979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Entender o </a:t>
            </a:r>
            <a:r>
              <a:rPr lang="pt-BR" b="1" dirty="0" smtClean="0"/>
              <a:t>trafego de ônibus </a:t>
            </a:r>
            <a:r>
              <a:rPr lang="pt-BR" dirty="0" smtClean="0"/>
              <a:t>permite entender indiretamente o </a:t>
            </a:r>
            <a:r>
              <a:rPr lang="pt-BR" b="1" dirty="0" smtClean="0"/>
              <a:t>trânsito da cidade</a:t>
            </a:r>
            <a:endParaRPr lang="pt-BR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802A-7039-EC42-BA01-83FE80DB326B}" type="datetime1">
              <a:rPr lang="pt-BR" smtClean="0"/>
              <a:pPr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548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Processo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93E76-4316-EE43-B106-D1E708EFE511}" type="datetime1">
              <a:rPr lang="pt-BR" smtClean="0"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34</a:t>
            </a:fld>
            <a:endParaRPr lang="pt-BR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103658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5806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Coleta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pt-BR" sz="3300" dirty="0" smtClean="0"/>
              <a:t>Base de dados aberta com</a:t>
            </a:r>
          </a:p>
          <a:p>
            <a:pPr lvl="1">
              <a:buFont typeface="Arial"/>
              <a:buChar char="•"/>
            </a:pPr>
            <a:r>
              <a:rPr lang="pt-BR" sz="2900" dirty="0" smtClean="0"/>
              <a:t>Trajeto das linhas</a:t>
            </a:r>
            <a:endParaRPr lang="pt-BR" sz="3300" dirty="0" smtClean="0"/>
          </a:p>
          <a:p>
            <a:pPr lvl="1">
              <a:buFont typeface="Arial"/>
              <a:buChar char="•"/>
            </a:pPr>
            <a:r>
              <a:rPr lang="pt-BR" sz="2900" dirty="0" smtClean="0"/>
              <a:t>Pontos de parada das linhas</a:t>
            </a:r>
          </a:p>
          <a:p>
            <a:pPr lvl="1">
              <a:buFont typeface="Arial"/>
              <a:buChar char="•"/>
            </a:pPr>
            <a:r>
              <a:rPr lang="pt-BR" sz="2900" dirty="0"/>
              <a:t>GPS dos </a:t>
            </a:r>
            <a:r>
              <a:rPr lang="pt-BR" sz="2900" dirty="0" smtClean="0"/>
              <a:t>ônibus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7A22B-7B9A-5043-9B7A-C28FD46FE7F1}" type="datetime1">
              <a:rPr lang="pt-BR" smtClean="0"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35</a:t>
            </a:fld>
            <a:endParaRPr lang="pt-BR"/>
          </a:p>
        </p:txBody>
      </p:sp>
      <p:pic>
        <p:nvPicPr>
          <p:cNvPr id="7" name="Picture 6" descr="datar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4286250"/>
            <a:ext cx="41529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27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Coleta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7A22B-7B9A-5043-9B7A-C28FD46FE7F1}" type="datetime1">
              <a:rPr lang="pt-BR" smtClean="0"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36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51" t="9180" r="2333" b="8508"/>
          <a:stretch/>
        </p:blipFill>
        <p:spPr>
          <a:xfrm>
            <a:off x="1215762" y="1189290"/>
            <a:ext cx="6610710" cy="468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45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Coleta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F4965-EE48-A546-99BA-257438CB4C1F}" type="datetime1">
              <a:rPr lang="pt-BR" smtClean="0"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37</a:t>
            </a:fld>
            <a:endParaRPr lang="pt-BR"/>
          </a:p>
        </p:txBody>
      </p:sp>
      <p:grpSp>
        <p:nvGrpSpPr>
          <p:cNvPr id="10" name="Group 9"/>
          <p:cNvGrpSpPr/>
          <p:nvPr/>
        </p:nvGrpSpPr>
        <p:grpSpPr>
          <a:xfrm>
            <a:off x="5005446" y="2481858"/>
            <a:ext cx="1054100" cy="1436132"/>
            <a:chOff x="2895600" y="3200400"/>
            <a:chExt cx="1054100" cy="1436132"/>
          </a:xfrm>
        </p:grpSpPr>
        <p:pic>
          <p:nvPicPr>
            <p:cNvPr id="8" name="Picture 7" descr="clock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3200400"/>
              <a:ext cx="1054100" cy="1054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24246" y="4267200"/>
              <a:ext cx="785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latin typeface="Arial Rounded MT Bold"/>
                  <a:cs typeface="Arial Rounded MT Bold"/>
                </a:rPr>
                <a:t>1 min</a:t>
              </a:r>
              <a:endParaRPr lang="pt-BR" dirty="0">
                <a:latin typeface="Arial Rounded MT Bold"/>
                <a:cs typeface="Arial Rounded MT Bold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239000" y="2718173"/>
            <a:ext cx="1473200" cy="2323983"/>
            <a:chOff x="6248400" y="1600200"/>
            <a:chExt cx="1473200" cy="2323983"/>
          </a:xfrm>
        </p:grpSpPr>
        <p:pic>
          <p:nvPicPr>
            <p:cNvPr id="11" name="Picture 10" descr="serve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1600200"/>
              <a:ext cx="1148894" cy="1775668"/>
            </a:xfrm>
            <a:prstGeom prst="rect">
              <a:avLst/>
            </a:prstGeom>
          </p:spPr>
        </p:pic>
        <p:pic>
          <p:nvPicPr>
            <p:cNvPr id="14" name="Picture 13" descr="datari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400" y="3505200"/>
              <a:ext cx="1473200" cy="41898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7456" y="3043437"/>
            <a:ext cx="3971144" cy="1922519"/>
            <a:chOff x="304800" y="4191000"/>
            <a:chExt cx="3971144" cy="1922519"/>
          </a:xfrm>
        </p:grpSpPr>
        <p:pic>
          <p:nvPicPr>
            <p:cNvPr id="16" name="Picture 15" descr="bus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66" b="10028"/>
            <a:stretch/>
          </p:blipFill>
          <p:spPr>
            <a:xfrm>
              <a:off x="304800" y="5181600"/>
              <a:ext cx="1913744" cy="931919"/>
            </a:xfrm>
            <a:prstGeom prst="rect">
              <a:avLst/>
            </a:prstGeom>
          </p:spPr>
        </p:pic>
        <p:pic>
          <p:nvPicPr>
            <p:cNvPr id="17" name="Picture 16" descr="bus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66" b="10028"/>
            <a:stretch/>
          </p:blipFill>
          <p:spPr>
            <a:xfrm>
              <a:off x="1295400" y="4191000"/>
              <a:ext cx="1913744" cy="931919"/>
            </a:xfrm>
            <a:prstGeom prst="rect">
              <a:avLst/>
            </a:prstGeom>
          </p:spPr>
        </p:pic>
        <p:pic>
          <p:nvPicPr>
            <p:cNvPr id="18" name="Picture 17" descr="bus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66" b="10028"/>
            <a:stretch/>
          </p:blipFill>
          <p:spPr>
            <a:xfrm>
              <a:off x="2362200" y="5181600"/>
              <a:ext cx="1913744" cy="931919"/>
            </a:xfrm>
            <a:prstGeom prst="rect">
              <a:avLst/>
            </a:prstGeom>
          </p:spPr>
        </p:pic>
      </p:grpSp>
      <p:cxnSp>
        <p:nvCxnSpPr>
          <p:cNvPr id="21" name="Straight Arrow Connector 20"/>
          <p:cNvCxnSpPr/>
          <p:nvPr/>
        </p:nvCxnSpPr>
        <p:spPr>
          <a:xfrm>
            <a:off x="4430025" y="4034037"/>
            <a:ext cx="2380800" cy="0"/>
          </a:xfrm>
          <a:prstGeom prst="straightConnector1">
            <a:avLst/>
          </a:prstGeom>
          <a:ln w="127000">
            <a:solidFill>
              <a:srgbClr val="4F81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28898" y="5253847"/>
            <a:ext cx="139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8.000 ônibus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6407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Coleta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pt-BR" sz="3300" dirty="0" smtClean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78D41-B9A6-D549-A68E-2B29E58505CC}" type="datetime1">
              <a:rPr lang="pt-BR" smtClean="0"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38</a:t>
            </a:fld>
            <a:endParaRPr lang="pt-BR"/>
          </a:p>
        </p:txBody>
      </p:sp>
      <p:grpSp>
        <p:nvGrpSpPr>
          <p:cNvPr id="10" name="Group 9"/>
          <p:cNvGrpSpPr/>
          <p:nvPr/>
        </p:nvGrpSpPr>
        <p:grpSpPr>
          <a:xfrm>
            <a:off x="3898900" y="2122328"/>
            <a:ext cx="1054100" cy="1436132"/>
            <a:chOff x="2895600" y="3200400"/>
            <a:chExt cx="1054100" cy="1436132"/>
          </a:xfrm>
        </p:grpSpPr>
        <p:pic>
          <p:nvPicPr>
            <p:cNvPr id="8" name="Picture 7" descr="clock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3200400"/>
              <a:ext cx="1054100" cy="1054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24246" y="4267200"/>
              <a:ext cx="785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latin typeface="Arial Rounded MT Bold"/>
                  <a:cs typeface="Arial Rounded MT Bold"/>
                </a:rPr>
                <a:t>1 min</a:t>
              </a:r>
              <a:endParaRPr lang="pt-BR" dirty="0">
                <a:latin typeface="Arial Rounded MT Bold"/>
                <a:cs typeface="Arial Rounded MT Bol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016857" y="2766368"/>
            <a:ext cx="2569634" cy="2198132"/>
            <a:chOff x="5867400" y="3733800"/>
            <a:chExt cx="2569634" cy="2198132"/>
          </a:xfrm>
        </p:grpSpPr>
        <p:pic>
          <p:nvPicPr>
            <p:cNvPr id="22" name="Picture 21" descr="serve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25" y="3733800"/>
              <a:ext cx="1148894" cy="177566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867400" y="5562600"/>
              <a:ext cx="2569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latin typeface="Arial Rounded MT Bold"/>
                  <a:cs typeface="Arial Rounded MT Bold"/>
                </a:rPr>
                <a:t>http</a:t>
              </a:r>
              <a:r>
                <a:rPr lang="pt-BR" dirty="0" smtClean="0">
                  <a:latin typeface="Arial Rounded MT Bold"/>
                  <a:cs typeface="Arial Rounded MT Bold"/>
                </a:rPr>
                <a:t>://</a:t>
              </a:r>
              <a:r>
                <a:rPr lang="pt-BR" dirty="0" err="1" smtClean="0">
                  <a:latin typeface="Arial Rounded MT Bold"/>
                  <a:cs typeface="Arial Rounded MT Bold"/>
                </a:rPr>
                <a:t>sel.ic.uff.br</a:t>
              </a:r>
              <a:r>
                <a:rPr lang="pt-BR" dirty="0">
                  <a:latin typeface="Arial Rounded MT Bold"/>
                  <a:cs typeface="Arial Rounded MT Bold"/>
                </a:rPr>
                <a:t>/</a:t>
              </a:r>
              <a:r>
                <a:rPr lang="pt-BR" dirty="0" smtClean="0">
                  <a:latin typeface="Arial Rounded MT Bold"/>
                  <a:cs typeface="Arial Rounded MT Bold"/>
                </a:rPr>
                <a:t>bus</a:t>
              </a:r>
              <a:endParaRPr lang="pt-BR" dirty="0">
                <a:latin typeface="Arial Rounded MT Bold"/>
                <a:cs typeface="Arial Rounded MT Bold"/>
              </a:endParaRP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>
            <a:off x="3365500" y="3756968"/>
            <a:ext cx="2380800" cy="0"/>
          </a:xfrm>
          <a:prstGeom prst="straightConnector1">
            <a:avLst/>
          </a:prstGeom>
          <a:ln w="127000">
            <a:solidFill>
              <a:srgbClr val="4F81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206500" y="2766368"/>
            <a:ext cx="1473200" cy="2323983"/>
            <a:chOff x="6248400" y="1600200"/>
            <a:chExt cx="1473200" cy="2323983"/>
          </a:xfrm>
        </p:grpSpPr>
        <p:pic>
          <p:nvPicPr>
            <p:cNvPr id="29" name="Picture 28" descr="serve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1600200"/>
              <a:ext cx="1148894" cy="1775668"/>
            </a:xfrm>
            <a:prstGeom prst="rect">
              <a:avLst/>
            </a:prstGeom>
          </p:spPr>
        </p:pic>
        <p:pic>
          <p:nvPicPr>
            <p:cNvPr id="30" name="Picture 29" descr="datari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400" y="3505200"/>
              <a:ext cx="1473200" cy="418983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3365500" y="3965104"/>
            <a:ext cx="1054100" cy="1436132"/>
            <a:chOff x="5943600" y="1752600"/>
            <a:chExt cx="1054100" cy="1436132"/>
          </a:xfrm>
        </p:grpSpPr>
        <p:pic>
          <p:nvPicPr>
            <p:cNvPr id="31" name="Picture 30" descr="fil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1752600"/>
              <a:ext cx="1054100" cy="10541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096000" y="2819400"/>
              <a:ext cx="829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latin typeface="Arial Rounded MT Bold"/>
                  <a:cs typeface="Arial Rounded MT Bold"/>
                </a:rPr>
                <a:t>JSON</a:t>
              </a:r>
              <a:endParaRPr lang="pt-BR" dirty="0">
                <a:latin typeface="Arial Rounded MT Bold"/>
                <a:cs typeface="Arial Rounded MT Bold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47048" y="4243716"/>
            <a:ext cx="1399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8.000 posições de ônibus</a:t>
            </a:r>
          </a:p>
        </p:txBody>
      </p:sp>
    </p:spTree>
    <p:extLst>
      <p:ext uri="{BB962C8B-B14F-4D97-AF65-F5344CB8AC3E}">
        <p14:creationId xmlns:p14="http://schemas.microsoft.com/office/powerpoint/2010/main" val="2863464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Coleta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9D9A9-240B-3A49-9E82-236A1AC76E37}" type="datetime1">
              <a:rPr lang="pt-BR" smtClean="0"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39</a:t>
            </a:fld>
            <a:endParaRPr lang="pt-BR"/>
          </a:p>
        </p:txBody>
      </p:sp>
      <p:grpSp>
        <p:nvGrpSpPr>
          <p:cNvPr id="10" name="Group 9"/>
          <p:cNvGrpSpPr/>
          <p:nvPr/>
        </p:nvGrpSpPr>
        <p:grpSpPr>
          <a:xfrm>
            <a:off x="4330441" y="1752600"/>
            <a:ext cx="1153193" cy="1436132"/>
            <a:chOff x="2850566" y="3200400"/>
            <a:chExt cx="1153193" cy="1436132"/>
          </a:xfrm>
        </p:grpSpPr>
        <p:pic>
          <p:nvPicPr>
            <p:cNvPr id="8" name="Picture 7" descr="clock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3200400"/>
              <a:ext cx="1054100" cy="1054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50566" y="4267200"/>
              <a:ext cx="1153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latin typeface="Arial Rounded MT Bold"/>
                  <a:cs typeface="Arial Rounded MT Bold"/>
                </a:rPr>
                <a:t>24 horas</a:t>
              </a:r>
              <a:endParaRPr lang="pt-BR" dirty="0">
                <a:latin typeface="Arial Rounded MT Bold"/>
                <a:cs typeface="Arial Rounded MT Bol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53740" y="3733800"/>
            <a:ext cx="1920643" cy="2198132"/>
            <a:chOff x="5867400" y="3733800"/>
            <a:chExt cx="1920643" cy="2198132"/>
          </a:xfrm>
        </p:grpSpPr>
        <p:pic>
          <p:nvPicPr>
            <p:cNvPr id="22" name="Picture 21" descr="serve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400" y="3733800"/>
              <a:ext cx="1148894" cy="177566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867400" y="5562600"/>
              <a:ext cx="1920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latin typeface="Arial Rounded MT Bold"/>
                  <a:cs typeface="Arial Rounded MT Bold"/>
                </a:rPr>
                <a:t>sel.ic.uff.br</a:t>
              </a:r>
              <a:r>
                <a:rPr lang="pt-BR" dirty="0">
                  <a:latin typeface="Arial Rounded MT Bold"/>
                  <a:cs typeface="Arial Rounded MT Bold"/>
                </a:rPr>
                <a:t>/</a:t>
              </a:r>
              <a:r>
                <a:rPr lang="pt-BR" dirty="0" smtClean="0">
                  <a:latin typeface="Arial Rounded MT Bold"/>
                  <a:cs typeface="Arial Rounded MT Bold"/>
                </a:rPr>
                <a:t>bus</a:t>
              </a:r>
              <a:endParaRPr lang="pt-BR" dirty="0">
                <a:latin typeface="Arial Rounded MT Bold"/>
                <a:cs typeface="Arial Rounded MT Bold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90800" y="2918410"/>
            <a:ext cx="685801" cy="962799"/>
            <a:chOff x="3505200" y="4038600"/>
            <a:chExt cx="685801" cy="962799"/>
          </a:xfrm>
        </p:grpSpPr>
        <p:pic>
          <p:nvPicPr>
            <p:cNvPr id="35" name="Picture 34" descr="fil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4038600"/>
              <a:ext cx="685801" cy="606662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3505200" y="4724400"/>
              <a:ext cx="614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 smtClean="0">
                  <a:latin typeface="Arial Rounded MT Bold"/>
                  <a:cs typeface="Arial Rounded MT Bold"/>
                </a:rPr>
                <a:t>JSON</a:t>
              </a:r>
              <a:endParaRPr lang="pt-BR" sz="1200" dirty="0">
                <a:latin typeface="Arial Rounded MT Bold"/>
                <a:cs typeface="Arial Rounded MT Bold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57201" y="2918410"/>
            <a:ext cx="685801" cy="962799"/>
            <a:chOff x="3505200" y="4038600"/>
            <a:chExt cx="685801" cy="962799"/>
          </a:xfrm>
        </p:grpSpPr>
        <p:pic>
          <p:nvPicPr>
            <p:cNvPr id="38" name="Picture 37" descr="fil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4038600"/>
              <a:ext cx="685801" cy="606662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3505200" y="4724400"/>
              <a:ext cx="614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 smtClean="0">
                  <a:latin typeface="Arial Rounded MT Bold"/>
                  <a:cs typeface="Arial Rounded MT Bold"/>
                </a:rPr>
                <a:t>JSON</a:t>
              </a:r>
              <a:endParaRPr lang="pt-BR" sz="1200" dirty="0">
                <a:latin typeface="Arial Rounded MT Bold"/>
                <a:cs typeface="Arial Rounded MT Bold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181101" y="2918410"/>
            <a:ext cx="685801" cy="962799"/>
            <a:chOff x="3505200" y="4038600"/>
            <a:chExt cx="685801" cy="962799"/>
          </a:xfrm>
        </p:grpSpPr>
        <p:pic>
          <p:nvPicPr>
            <p:cNvPr id="44" name="Picture 43" descr="fil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4038600"/>
              <a:ext cx="685801" cy="606662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3505200" y="4724400"/>
              <a:ext cx="614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 smtClean="0">
                  <a:latin typeface="Arial Rounded MT Bold"/>
                  <a:cs typeface="Arial Rounded MT Bold"/>
                </a:rPr>
                <a:t>JSON</a:t>
              </a:r>
              <a:endParaRPr lang="pt-BR" sz="1200" dirty="0">
                <a:latin typeface="Arial Rounded MT Bold"/>
                <a:cs typeface="Arial Rounded MT Bold"/>
              </a:endParaRP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753945" y="3399810"/>
            <a:ext cx="2380800" cy="0"/>
          </a:xfrm>
          <a:prstGeom prst="straightConnector1">
            <a:avLst/>
          </a:prstGeom>
          <a:ln w="127000">
            <a:solidFill>
              <a:srgbClr val="4F81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zi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2675910"/>
            <a:ext cx="1447800" cy="144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73893" y="3109711"/>
            <a:ext cx="35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981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>
                <a:latin typeface="Georgia"/>
                <a:cs typeface="Georgia"/>
              </a:rPr>
              <a:t>A</a:t>
            </a:r>
            <a:r>
              <a:rPr lang="pt-BR" sz="4800" dirty="0" smtClean="0">
                <a:latin typeface="Georgia"/>
                <a:cs typeface="Georgia"/>
              </a:rPr>
              <a:t>s cidades estão crescendo</a:t>
            </a:r>
            <a:endParaRPr lang="pt-BR" sz="4800" dirty="0"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B69B-2F12-F34E-A2CC-1E31BC9FACBA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4</a:t>
            </a:fld>
            <a:endParaRPr lang="pt-BR">
              <a:latin typeface="Georgia"/>
              <a:cs typeface="Georgia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57200" y="1611131"/>
            <a:ext cx="7984052" cy="3635739"/>
            <a:chOff x="402925" y="1657273"/>
            <a:chExt cx="7984052" cy="363573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6593" t="5806" r="32564"/>
            <a:stretch/>
          </p:blipFill>
          <p:spPr>
            <a:xfrm>
              <a:off x="4861379" y="1657273"/>
              <a:ext cx="3525598" cy="3635739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402925" y="1939529"/>
              <a:ext cx="4319061" cy="3084793"/>
              <a:chOff x="395206" y="2167484"/>
              <a:chExt cx="4319061" cy="3084793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1381328" y="2436122"/>
                <a:ext cx="3332939" cy="18620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r"/>
                <a:r>
                  <a:rPr lang="x-none" sz="11500" b="1" cap="none" spc="0" dirty="0" smtClean="0">
                    <a:ln w="12700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Georgia"/>
                    <a:cs typeface="Georgia"/>
                  </a:rPr>
                  <a:t>70%</a:t>
                </a:r>
                <a:endParaRPr lang="x-none" sz="11500" b="1" cap="none" spc="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Georgia"/>
                  <a:cs typeface="Georgia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95206" y="4298170"/>
                <a:ext cx="431906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pt-BR" sz="2800" dirty="0" smtClean="0">
                    <a:solidFill>
                      <a:prstClr val="black"/>
                    </a:solidFill>
                    <a:latin typeface="Georgia"/>
                    <a:cs typeface="Georgia"/>
                  </a:rPr>
                  <a:t>da população mundial</a:t>
                </a:r>
              </a:p>
              <a:p>
                <a:pPr algn="r"/>
                <a:r>
                  <a:rPr lang="pt-BR" sz="2800" dirty="0" smtClean="0">
                    <a:solidFill>
                      <a:srgbClr val="77933C"/>
                    </a:solidFill>
                    <a:latin typeface="Georgia"/>
                    <a:cs typeface="Georgia"/>
                  </a:rPr>
                  <a:t>viverá</a:t>
                </a:r>
                <a:r>
                  <a:rPr lang="pt-BR" sz="2800" dirty="0" smtClean="0">
                    <a:solidFill>
                      <a:prstClr val="black"/>
                    </a:solidFill>
                    <a:latin typeface="Georgia"/>
                    <a:cs typeface="Georgia"/>
                  </a:rPr>
                  <a:t> </a:t>
                </a:r>
                <a:r>
                  <a:rPr lang="pt-BR" sz="2800" dirty="0" smtClean="0">
                    <a:latin typeface="Georgia"/>
                    <a:cs typeface="Georgia"/>
                  </a:rPr>
                  <a:t>em regiões urbanas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963893" y="2167484"/>
                <a:ext cx="17503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sz="2800" dirty="0" smtClean="0">
                    <a:solidFill>
                      <a:prstClr val="black"/>
                    </a:solidFill>
                    <a:latin typeface="Georgia"/>
                    <a:cs typeface="Georgia"/>
                  </a:rPr>
                  <a:t>Até </a:t>
                </a:r>
                <a:r>
                  <a:rPr lang="pt-BR" sz="2800" dirty="0">
                    <a:solidFill>
                      <a:schemeClr val="accent3">
                        <a:lumMod val="75000"/>
                      </a:schemeClr>
                    </a:solidFill>
                    <a:latin typeface="Georgia"/>
                    <a:cs typeface="Georgia"/>
                  </a:rPr>
                  <a:t>2050</a:t>
                </a:r>
                <a:r>
                  <a:rPr lang="pt-BR" sz="2800" dirty="0">
                    <a:solidFill>
                      <a:prstClr val="black"/>
                    </a:solidFill>
                    <a:latin typeface="Georgia"/>
                    <a:cs typeface="Georgia"/>
                  </a:rPr>
                  <a:t>,</a:t>
                </a:r>
                <a:endParaRPr lang="en-US" dirty="0"/>
              </a:p>
            </p:txBody>
          </p:sp>
        </p:grpSp>
      </p:grpSp>
      <p:sp>
        <p:nvSpPr>
          <p:cNvPr id="14" name="Rectangle 13"/>
          <p:cNvSpPr/>
          <p:nvPr/>
        </p:nvSpPr>
        <p:spPr>
          <a:xfrm>
            <a:off x="5191888" y="5987776"/>
            <a:ext cx="3872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United </a:t>
            </a:r>
            <a:r>
              <a:rPr lang="pt-BR" sz="1200" dirty="0" err="1"/>
              <a:t>Nations</a:t>
            </a:r>
            <a:r>
              <a:rPr lang="pt-BR" sz="1200" dirty="0"/>
              <a:t> </a:t>
            </a:r>
            <a:r>
              <a:rPr lang="pt-BR" sz="1200" dirty="0" smtClean="0"/>
              <a:t>2012, “World </a:t>
            </a:r>
            <a:r>
              <a:rPr lang="pt-BR" sz="1200" dirty="0" err="1"/>
              <a:t>Urbanization</a:t>
            </a:r>
            <a:r>
              <a:rPr lang="pt-BR" sz="1200" dirty="0"/>
              <a:t> </a:t>
            </a:r>
            <a:r>
              <a:rPr lang="pt-BR" sz="1200" dirty="0" err="1"/>
              <a:t>Prospects</a:t>
            </a:r>
            <a:r>
              <a:rPr lang="pt-BR" sz="1200" dirty="0"/>
              <a:t>: The 2011 </a:t>
            </a:r>
            <a:r>
              <a:rPr lang="pt-BR" sz="1200" dirty="0" err="1" smtClean="0"/>
              <a:t>Revision</a:t>
            </a:r>
            <a:r>
              <a:rPr lang="pt-BR" sz="1200" dirty="0" smtClean="0"/>
              <a:t>”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90217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Números da Coleta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Período de coleta</a:t>
            </a:r>
            <a:r>
              <a:rPr lang="pt-BR" dirty="0"/>
              <a:t> </a:t>
            </a:r>
            <a:r>
              <a:rPr lang="pt-BR" dirty="0" smtClean="0"/>
              <a:t>(1,5 anos) </a:t>
            </a:r>
          </a:p>
          <a:p>
            <a:pPr lvl="1"/>
            <a:r>
              <a:rPr lang="pt-BR" dirty="0" smtClean="0"/>
              <a:t>16/4/2014 a 8/10/2015</a:t>
            </a:r>
          </a:p>
          <a:p>
            <a:r>
              <a:rPr lang="pt-BR" dirty="0" smtClean="0"/>
              <a:t>1 minuto</a:t>
            </a:r>
          </a:p>
          <a:p>
            <a:pPr lvl="1"/>
            <a:r>
              <a:rPr lang="pt-BR" dirty="0" smtClean="0"/>
              <a:t>8 mil </a:t>
            </a:r>
            <a:r>
              <a:rPr lang="pt-BR" dirty="0"/>
              <a:t>posições </a:t>
            </a:r>
            <a:r>
              <a:rPr lang="pt-BR" dirty="0" smtClean="0"/>
              <a:t>GPS</a:t>
            </a:r>
          </a:p>
          <a:p>
            <a:pPr lvl="1"/>
            <a:r>
              <a:rPr lang="pt-BR" dirty="0" smtClean="0"/>
              <a:t>450 KB</a:t>
            </a:r>
          </a:p>
          <a:p>
            <a:r>
              <a:rPr lang="pt-BR" dirty="0" smtClean="0"/>
              <a:t>1 dia</a:t>
            </a:r>
          </a:p>
          <a:p>
            <a:pPr lvl="1"/>
            <a:r>
              <a:rPr lang="pt-BR" dirty="0" smtClean="0"/>
              <a:t>11,5 </a:t>
            </a:r>
            <a:r>
              <a:rPr lang="pt-BR" dirty="0"/>
              <a:t>milhões de posições </a:t>
            </a:r>
            <a:r>
              <a:rPr lang="pt-BR" dirty="0" smtClean="0"/>
              <a:t>GPS</a:t>
            </a:r>
          </a:p>
          <a:p>
            <a:pPr lvl="1"/>
            <a:r>
              <a:rPr lang="pt-BR" dirty="0" smtClean="0"/>
              <a:t>650 MB</a:t>
            </a:r>
          </a:p>
          <a:p>
            <a:r>
              <a:rPr lang="pt-BR" dirty="0" smtClean="0"/>
              <a:t>1,5 anos</a:t>
            </a:r>
          </a:p>
          <a:p>
            <a:pPr lvl="1"/>
            <a:r>
              <a:rPr lang="pt-BR" dirty="0"/>
              <a:t>6,2 bilhões de posições </a:t>
            </a:r>
            <a:r>
              <a:rPr lang="pt-BR" dirty="0" smtClean="0"/>
              <a:t>GPS</a:t>
            </a:r>
          </a:p>
          <a:p>
            <a:pPr lvl="1"/>
            <a:r>
              <a:rPr lang="pt-BR" dirty="0" smtClean="0"/>
              <a:t>350 GB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E6F7-E894-D045-B942-4281EAB288D7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44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Tratamento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6474" y="4005414"/>
            <a:ext cx="3837101" cy="87138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t-BR" sz="2400" dirty="0"/>
              <a:t>Importação dos </a:t>
            </a:r>
            <a:r>
              <a:rPr lang="pt-BR" sz="2400" dirty="0" smtClean="0"/>
              <a:t>zips </a:t>
            </a:r>
            <a:r>
              <a:rPr lang="pt-BR" sz="2400" dirty="0"/>
              <a:t>para </a:t>
            </a:r>
            <a:r>
              <a:rPr lang="pt-BR" sz="2400" dirty="0" smtClean="0"/>
              <a:t>BD</a:t>
            </a:r>
            <a:br>
              <a:rPr lang="pt-BR" sz="2400" dirty="0" smtClean="0"/>
            </a:br>
            <a:r>
              <a:rPr lang="pt-BR" sz="2400" dirty="0" smtClean="0"/>
              <a:t>e filtragem de dados inválidos</a:t>
            </a:r>
            <a:endParaRPr lang="pt-BR" sz="2400" dirty="0"/>
          </a:p>
          <a:p>
            <a:pPr marL="457200" lvl="1" indent="0">
              <a:buNone/>
            </a:pPr>
            <a:endParaRPr lang="pt-BR" sz="2000" dirty="0" smtClean="0"/>
          </a:p>
          <a:p>
            <a:pPr marL="0" indent="0">
              <a:buNone/>
            </a:pPr>
            <a:endParaRPr lang="pt-BR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751C-1C4D-664C-AD40-EF6A53CF2009}" type="datetime1">
              <a:rPr lang="pt-BR" smtClean="0"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41</a:t>
            </a:fld>
            <a:endParaRPr lang="pt-BR"/>
          </a:p>
        </p:txBody>
      </p:sp>
      <p:grpSp>
        <p:nvGrpSpPr>
          <p:cNvPr id="7" name="Group 6"/>
          <p:cNvGrpSpPr/>
          <p:nvPr/>
        </p:nvGrpSpPr>
        <p:grpSpPr>
          <a:xfrm>
            <a:off x="838200" y="2633814"/>
            <a:ext cx="1981200" cy="1981200"/>
            <a:chOff x="838200" y="3733800"/>
            <a:chExt cx="1981200" cy="1981200"/>
          </a:xfrm>
        </p:grpSpPr>
        <p:pic>
          <p:nvPicPr>
            <p:cNvPr id="20" name="Picture 19" descr="zip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733800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 descr="zip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4800600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 descr="zip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4267200"/>
              <a:ext cx="914400" cy="914400"/>
            </a:xfrm>
            <a:prstGeom prst="rect">
              <a:avLst/>
            </a:prstGeom>
          </p:spPr>
        </p:pic>
      </p:grpSp>
      <p:pic>
        <p:nvPicPr>
          <p:cNvPr id="13" name="Picture 12" descr="jav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0" t="3324" r="53891" b="11035"/>
          <a:stretch/>
        </p:blipFill>
        <p:spPr>
          <a:xfrm>
            <a:off x="4343400" y="2710014"/>
            <a:ext cx="915510" cy="1263148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7010400" y="2786214"/>
            <a:ext cx="1143000" cy="1588532"/>
            <a:chOff x="7315200" y="4114800"/>
            <a:chExt cx="1143000" cy="1588532"/>
          </a:xfrm>
        </p:grpSpPr>
        <p:pic>
          <p:nvPicPr>
            <p:cNvPr id="24" name="Picture 23" descr="databas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4114800"/>
              <a:ext cx="1143000" cy="11430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620000" y="5334000"/>
              <a:ext cx="521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latin typeface="Arial Rounded MT Bold"/>
                  <a:cs typeface="Arial Rounded MT Bold"/>
                </a:rPr>
                <a:t>BD</a:t>
              </a:r>
              <a:endParaRPr lang="pt-BR" dirty="0">
                <a:latin typeface="Arial Rounded MT Bold"/>
                <a:cs typeface="Arial Rounded MT Bold"/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>
            <a:off x="3048000" y="3548214"/>
            <a:ext cx="990600" cy="0"/>
          </a:xfrm>
          <a:prstGeom prst="straightConnector1">
            <a:avLst/>
          </a:prstGeom>
          <a:ln w="127000">
            <a:solidFill>
              <a:srgbClr val="4F81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638800" y="3548214"/>
            <a:ext cx="990600" cy="0"/>
          </a:xfrm>
          <a:prstGeom prst="straightConnector1">
            <a:avLst/>
          </a:prstGeom>
          <a:ln w="127000">
            <a:solidFill>
              <a:srgbClr val="4F81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6793575" y="4341892"/>
            <a:ext cx="1567340" cy="530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pt-BR" sz="2400" dirty="0" smtClean="0"/>
              <a:t>(</a:t>
            </a:r>
            <a:r>
              <a:rPr lang="pt-BR" sz="2400" dirty="0" err="1" smtClean="0"/>
              <a:t>PostGIS</a:t>
            </a:r>
            <a:r>
              <a:rPr lang="pt-BR" sz="2400" dirty="0" smtClean="0"/>
              <a:t>)</a:t>
            </a:r>
          </a:p>
          <a:p>
            <a:pPr marL="457200" lvl="1" indent="0">
              <a:buFont typeface="Arial"/>
              <a:buNone/>
            </a:pPr>
            <a:endParaRPr lang="pt-BR" sz="2000" dirty="0" smtClean="0"/>
          </a:p>
          <a:p>
            <a:pPr marL="0" indent="0">
              <a:buFont typeface="Arial"/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734191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Tratamento</a:t>
            </a:r>
            <a:br>
              <a:rPr lang="pt-BR" dirty="0" smtClean="0"/>
            </a:br>
            <a:r>
              <a:rPr lang="pt-BR" dirty="0" smtClean="0"/>
              <a:t>1ª tentativa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318012"/>
          </a:xfrm>
        </p:spPr>
        <p:txBody>
          <a:bodyPr>
            <a:normAutofit/>
          </a:bodyPr>
          <a:lstStyle/>
          <a:p>
            <a:r>
              <a:rPr lang="pt-BR" sz="3700" dirty="0" err="1" smtClean="0"/>
              <a:t>Ruby</a:t>
            </a:r>
            <a:r>
              <a:rPr lang="pt-BR" sz="3700" dirty="0" smtClean="0"/>
              <a:t> </a:t>
            </a:r>
            <a:r>
              <a:rPr lang="pt-BR" sz="3700" dirty="0" err="1" smtClean="0"/>
              <a:t>on</a:t>
            </a:r>
            <a:r>
              <a:rPr lang="pt-BR" sz="3700" dirty="0" smtClean="0"/>
              <a:t> </a:t>
            </a:r>
            <a:r>
              <a:rPr lang="pt-BR" sz="3700" dirty="0" err="1" smtClean="0"/>
              <a:t>Rails</a:t>
            </a:r>
            <a:endParaRPr lang="pt-BR" sz="3700" dirty="0" smtClean="0"/>
          </a:p>
          <a:p>
            <a:r>
              <a:rPr lang="pt-BR" sz="3700" dirty="0" smtClean="0"/>
              <a:t>1 JSON por minuto</a:t>
            </a:r>
          </a:p>
          <a:p>
            <a:pPr lvl="1"/>
            <a:r>
              <a:rPr lang="pt-BR" sz="3300" dirty="0" smtClean="0"/>
              <a:t>Índices atualizados a cada </a:t>
            </a:r>
            <a:r>
              <a:rPr lang="pt-BR" sz="3300" i="1" dirty="0" err="1" smtClean="0"/>
              <a:t>commit</a:t>
            </a:r>
            <a:endParaRPr lang="pt-BR" sz="3300" i="1" dirty="0" smtClean="0"/>
          </a:p>
          <a:p>
            <a:pPr lvl="1"/>
            <a:r>
              <a:rPr lang="pt-BR" sz="3300" dirty="0" smtClean="0"/>
              <a:t>Construção do JSON em memória</a:t>
            </a:r>
          </a:p>
          <a:p>
            <a:r>
              <a:rPr lang="pt-BR" sz="3700" dirty="0" smtClean="0"/>
              <a:t>Levaria 1,5 anos para processar tudo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22347-BD6B-4A4C-B9F9-B2900C67A472}" type="datetime1">
              <a:rPr lang="pt-BR" smtClean="0"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5588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Tratamento</a:t>
            </a:r>
            <a:br>
              <a:rPr lang="pt-BR" dirty="0" smtClean="0"/>
            </a:br>
            <a:r>
              <a:rPr lang="pt-BR" dirty="0" smtClean="0"/>
              <a:t>implementação atual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318012"/>
          </a:xfrm>
        </p:spPr>
        <p:txBody>
          <a:bodyPr>
            <a:normAutofit lnSpcReduction="10000"/>
          </a:bodyPr>
          <a:lstStyle/>
          <a:p>
            <a:r>
              <a:rPr lang="pt-BR" sz="3700" dirty="0" smtClean="0"/>
              <a:t>Java</a:t>
            </a:r>
          </a:p>
          <a:p>
            <a:r>
              <a:rPr lang="pt-BR" sz="3700" dirty="0" smtClean="0"/>
              <a:t>300 JSON por minuto</a:t>
            </a:r>
          </a:p>
          <a:p>
            <a:pPr lvl="1"/>
            <a:r>
              <a:rPr lang="pt-BR" sz="3300" dirty="0" smtClean="0"/>
              <a:t>Índices desligados e reconstruídos ao final</a:t>
            </a:r>
          </a:p>
          <a:p>
            <a:pPr lvl="1"/>
            <a:r>
              <a:rPr lang="pt-BR" sz="3300" dirty="0" smtClean="0"/>
              <a:t>Processamento do JSON por </a:t>
            </a:r>
            <a:r>
              <a:rPr lang="pt-BR" sz="3300" i="1" dirty="0" err="1" smtClean="0"/>
              <a:t>stream</a:t>
            </a:r>
            <a:endParaRPr lang="pt-BR" sz="3300" i="1" dirty="0" smtClean="0"/>
          </a:p>
          <a:p>
            <a:pPr lvl="1"/>
            <a:r>
              <a:rPr lang="pt-BR" sz="3300" dirty="0" smtClean="0"/>
              <a:t>Otimização das estruturas de dados</a:t>
            </a:r>
          </a:p>
          <a:p>
            <a:pPr lvl="1"/>
            <a:r>
              <a:rPr lang="pt-BR" sz="3300" dirty="0" smtClean="0"/>
              <a:t>Reuso de objetos em memória</a:t>
            </a:r>
          </a:p>
          <a:p>
            <a:r>
              <a:rPr lang="pt-BR" sz="3700" dirty="0" smtClean="0"/>
              <a:t>Leva 2 dias para processar tudo</a:t>
            </a:r>
          </a:p>
          <a:p>
            <a:pPr marL="457200" lvl="1" indent="0">
              <a:buNone/>
            </a:pPr>
            <a:endParaRPr lang="pt-BR" sz="3300" dirty="0" smtClean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22347-BD6B-4A4C-B9F9-B2900C67A472}" type="datetime1">
              <a:rPr lang="pt-BR" smtClean="0"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268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Tratamento</a:t>
            </a:r>
            <a:br>
              <a:rPr lang="pt-BR" dirty="0" smtClean="0"/>
            </a:br>
            <a:r>
              <a:rPr lang="pt-BR" dirty="0" smtClean="0"/>
              <a:t>filtragens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r>
              <a:rPr lang="pt-BR" sz="3300" dirty="0" smtClean="0"/>
              <a:t>Registro repetido</a:t>
            </a:r>
          </a:p>
          <a:p>
            <a:r>
              <a:rPr lang="pt-BR" sz="3300" dirty="0" smtClean="0"/>
              <a:t>Velocidade incompatível</a:t>
            </a:r>
          </a:p>
          <a:p>
            <a:r>
              <a:rPr lang="pt-BR" sz="3300" dirty="0" smtClean="0"/>
              <a:t>Sem linha</a:t>
            </a:r>
          </a:p>
          <a:p>
            <a:r>
              <a:rPr lang="pt-BR" sz="3300" dirty="0" smtClean="0"/>
              <a:t>Parado na garagem</a:t>
            </a:r>
          </a:p>
          <a:p>
            <a:r>
              <a:rPr lang="pt-BR" sz="3300" dirty="0" smtClean="0"/>
              <a:t>Fora da rota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22347-BD6B-4A4C-B9F9-B2900C67A472}" type="datetime1">
              <a:rPr lang="pt-BR" smtClean="0"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5705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Tratamento</a:t>
            </a:r>
            <a:br>
              <a:rPr lang="pt-BR" dirty="0" smtClean="0"/>
            </a:br>
            <a:r>
              <a:rPr lang="pt-BR" dirty="0" smtClean="0"/>
              <a:t>registro repetido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pt-BR" sz="3300" dirty="0" smtClean="0"/>
              <a:t>Últimos 10 registros de cada ônibus armazenado em memória</a:t>
            </a:r>
          </a:p>
          <a:p>
            <a:pPr>
              <a:buFont typeface="Arial"/>
              <a:buChar char="•"/>
            </a:pPr>
            <a:r>
              <a:rPr lang="pt-BR" sz="3300" dirty="0" smtClean="0"/>
              <a:t>Comparação rápida entre um novo registro e o últimos registros do ônibus (</a:t>
            </a:r>
            <a:r>
              <a:rPr lang="pt-BR" sz="3300" i="1" dirty="0" err="1" smtClean="0"/>
              <a:t>timestamp</a:t>
            </a:r>
            <a:r>
              <a:rPr lang="pt-BR" sz="3300" dirty="0" smtClean="0"/>
              <a:t>)</a:t>
            </a:r>
            <a:endParaRPr lang="pt-BR" sz="33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0EDF-B76C-A949-A8E1-9C3F8DCA34E0}" type="datetime1">
              <a:rPr lang="pt-BR" smtClean="0"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438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mtClean="0"/>
              <a:t>Tratamento</a:t>
            </a:r>
            <a:br>
              <a:rPr lang="pt-BR" smtClean="0"/>
            </a:br>
            <a:r>
              <a:rPr lang="pt-BR" smtClean="0"/>
              <a:t>velocidade incompatível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Detecção de </a:t>
            </a:r>
            <a:r>
              <a:rPr lang="pt-BR" dirty="0" err="1" smtClean="0"/>
              <a:t>outliers</a:t>
            </a:r>
            <a:endParaRPr lang="pt-BR" dirty="0" smtClean="0"/>
          </a:p>
          <a:p>
            <a:pPr lvl="1"/>
            <a:r>
              <a:rPr lang="pt-BR" dirty="0" smtClean="0"/>
              <a:t>3º quartil (valor aos 75% da amostra ordenada) somado a 1,5 da distância interquartil (distância entre o valor aos 25% e aos 75% da amostra ordenada): </a:t>
            </a:r>
            <a:r>
              <a:rPr lang="it-IT" dirty="0" smtClean="0"/>
              <a:t>Q3 + 1.5 (Q3 - Q1)</a:t>
            </a:r>
            <a:endParaRPr lang="pt-BR" dirty="0" smtClean="0"/>
          </a:p>
          <a:p>
            <a:pPr lvl="1"/>
            <a:r>
              <a:rPr lang="pt-BR" dirty="0" smtClean="0"/>
              <a:t>Velocidade de corte: 85,57 km/</a:t>
            </a:r>
            <a:r>
              <a:rPr lang="pt-BR" dirty="0" err="1" smtClean="0"/>
              <a:t>h</a:t>
            </a:r>
            <a:r>
              <a:rPr lang="pt-BR" dirty="0" smtClean="0"/>
              <a:t>	</a:t>
            </a:r>
          </a:p>
          <a:p>
            <a:r>
              <a:rPr lang="pt-BR" dirty="0" smtClean="0"/>
              <a:t>Critérios de descarte</a:t>
            </a:r>
          </a:p>
          <a:p>
            <a:pPr lvl="1"/>
            <a:r>
              <a:rPr lang="pt-BR" dirty="0" smtClean="0"/>
              <a:t>Velocidade instantânea</a:t>
            </a:r>
          </a:p>
          <a:p>
            <a:pPr lvl="1"/>
            <a:r>
              <a:rPr lang="pt-BR" dirty="0" smtClean="0"/>
              <a:t>Velocidade média considerando a distância euclidiana percorrida entre duas posições GPS e o tempo gasto</a:t>
            </a:r>
          </a:p>
          <a:p>
            <a:pPr lvl="1"/>
            <a:r>
              <a:rPr lang="pt-BR" dirty="0" smtClean="0"/>
              <a:t>[estamos implementando o calculo da distância projetada na rota]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98F54-53BF-6A4E-BAEC-6E3C6F37F13C}" type="datetime1">
              <a:rPr lang="pt-BR" smtClean="0"/>
              <a:pPr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0252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Tratamento</a:t>
            </a:r>
            <a:br>
              <a:rPr lang="pt-BR" dirty="0" smtClean="0"/>
            </a:br>
            <a:r>
              <a:rPr lang="pt-BR" dirty="0" smtClean="0"/>
              <a:t>sem linha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</a:t>
            </a:r>
            <a:r>
              <a:rPr lang="pt-BR" dirty="0" smtClean="0"/>
              <a:t>egistro não contém informação da linha na qual está circulando</a:t>
            </a:r>
          </a:p>
          <a:p>
            <a:r>
              <a:rPr lang="pt-BR" dirty="0" smtClean="0"/>
              <a:t>[estamos implementando a detecção automática da linha do ônibus]</a:t>
            </a:r>
          </a:p>
          <a:p>
            <a:pPr lvl="2"/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EBD1E-7C03-0641-A97D-BC04D09F819E}" type="datetime1">
              <a:rPr lang="pt-BR" smtClean="0"/>
              <a:pPr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11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Tratamento</a:t>
            </a:r>
            <a:br>
              <a:rPr lang="pt-BR" dirty="0" smtClean="0"/>
            </a:br>
            <a:r>
              <a:rPr lang="pt-BR" dirty="0"/>
              <a:t>garagem/fora da rota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Detecção manual das garagens</a:t>
            </a:r>
          </a:p>
          <a:p>
            <a:pPr lvl="1"/>
            <a:r>
              <a:rPr lang="pt-BR" dirty="0" smtClean="0"/>
              <a:t>Análise de clusters de ônibus com 0 Km/</a:t>
            </a:r>
            <a:r>
              <a:rPr lang="pt-BR" dirty="0" err="1" smtClean="0"/>
              <a:t>h</a:t>
            </a:r>
            <a:r>
              <a:rPr lang="pt-BR" dirty="0" smtClean="0"/>
              <a:t> de madrugada</a:t>
            </a:r>
          </a:p>
          <a:p>
            <a:pPr lvl="1"/>
            <a:r>
              <a:rPr lang="pt-BR" dirty="0" smtClean="0"/>
              <a:t>[estamos implementando detecção automática de garagens]</a:t>
            </a:r>
          </a:p>
          <a:p>
            <a:r>
              <a:rPr lang="pt-BR" dirty="0" smtClean="0"/>
              <a:t>Detecção automática de deslocamento entre as garagens e a linha</a:t>
            </a:r>
          </a:p>
          <a:p>
            <a:pPr lvl="1"/>
            <a:r>
              <a:rPr lang="pt-BR" dirty="0" err="1" smtClean="0"/>
              <a:t>Bounding</a:t>
            </a:r>
            <a:r>
              <a:rPr lang="pt-BR" dirty="0" smtClean="0"/>
              <a:t> box ao redor da linha e descarte de posições fora da </a:t>
            </a:r>
            <a:r>
              <a:rPr lang="pt-BR" dirty="0" err="1" smtClean="0"/>
              <a:t>bounding</a:t>
            </a:r>
            <a:r>
              <a:rPr lang="pt-BR" dirty="0" smtClean="0"/>
              <a:t> box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4F40F-2BD6-3F49-AD8B-BAC1FC831F8E}" type="datetime1">
              <a:rPr lang="pt-BR" smtClean="0"/>
              <a:pPr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965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Tratamento</a:t>
            </a:r>
            <a:br>
              <a:rPr lang="pt-BR" dirty="0"/>
            </a:br>
            <a:r>
              <a:rPr lang="pt-BR" dirty="0" smtClean="0"/>
              <a:t>garagem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9AA-DA23-6F4B-BC31-066FF626F24E}" type="datetime1">
              <a:rPr lang="pt-BR" smtClean="0"/>
              <a:pPr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49</a:t>
            </a:fld>
            <a:endParaRPr lang="pt-B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1634750"/>
            <a:ext cx="8639828" cy="427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61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 smtClean="0">
                <a:latin typeface="Georgia"/>
                <a:cs typeface="Georgia"/>
              </a:rPr>
              <a:t>Rio é um dos maiores centros urbanos do Brasil</a:t>
            </a:r>
            <a:endParaRPr lang="pt-BR" sz="4800" dirty="0"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D783-E888-5649-A12E-7065A0AB37CB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5</a:t>
            </a:fld>
            <a:endParaRPr lang="pt-BR">
              <a:latin typeface="Georgia"/>
              <a:cs typeface="Georgi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167" b="100000" l="0" r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1519"/>
          <a:stretch/>
        </p:blipFill>
        <p:spPr>
          <a:xfrm>
            <a:off x="277812" y="1437481"/>
            <a:ext cx="4292877" cy="42282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92619" y="3072663"/>
            <a:ext cx="440692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prstClr val="black"/>
                </a:solidFill>
                <a:latin typeface="Georgia"/>
                <a:cs typeface="Georgia"/>
              </a:rPr>
              <a:t>No Brasil, </a:t>
            </a:r>
          </a:p>
          <a:p>
            <a:r>
              <a:rPr lang="pt-BR" sz="2800" dirty="0" smtClean="0">
                <a:solidFill>
                  <a:prstClr val="black"/>
                </a:solidFill>
                <a:latin typeface="Georgia"/>
                <a:cs typeface="Georgia"/>
              </a:rPr>
              <a:t>a região mais urbanizada é</a:t>
            </a:r>
          </a:p>
          <a:p>
            <a:r>
              <a:rPr lang="pt-BR" sz="2800" dirty="0" smtClean="0">
                <a:solidFill>
                  <a:prstClr val="black"/>
                </a:solidFill>
                <a:latin typeface="Georgia"/>
                <a:cs typeface="Georgia"/>
              </a:rPr>
              <a:t>a </a:t>
            </a:r>
            <a:r>
              <a:rPr lang="pt-BR" sz="2800" dirty="0" smtClean="0">
                <a:solidFill>
                  <a:srgbClr val="77933C"/>
                </a:solidFill>
                <a:latin typeface="Georgia"/>
                <a:cs typeface="Georgia"/>
              </a:rPr>
              <a:t>Região Sudeste</a:t>
            </a:r>
            <a:r>
              <a:rPr lang="pt-BR" sz="2800" dirty="0" smtClean="0">
                <a:solidFill>
                  <a:prstClr val="black"/>
                </a:solidFill>
                <a:latin typeface="Georgia"/>
                <a:cs typeface="Georgia"/>
              </a:rPr>
              <a:t>.</a:t>
            </a:r>
            <a:endParaRPr lang="pt-BR" sz="2800" dirty="0" smtClean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40267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Tratamento</a:t>
            </a:r>
            <a:br>
              <a:rPr lang="pt-BR" dirty="0"/>
            </a:br>
            <a:r>
              <a:rPr lang="pt-BR" dirty="0" smtClean="0"/>
              <a:t>fora </a:t>
            </a:r>
            <a:r>
              <a:rPr lang="pt-BR" dirty="0"/>
              <a:t>da rota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79AA-DA23-6F4B-BC31-066FF626F24E}" type="datetime1">
              <a:rPr lang="pt-BR" smtClean="0"/>
              <a:pPr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50</a:t>
            </a:fld>
            <a:endParaRPr lang="pt-BR"/>
          </a:p>
        </p:txBody>
      </p:sp>
      <p:pic>
        <p:nvPicPr>
          <p:cNvPr id="9" name="Picture 8" descr="boundingBox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36" y="1584912"/>
            <a:ext cx="6498125" cy="435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4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Análise</a:t>
            </a:r>
            <a:br>
              <a:rPr lang="pt-BR" dirty="0" smtClean="0"/>
            </a:br>
            <a:r>
              <a:rPr lang="pt-BR" dirty="0"/>
              <a:t>q</a:t>
            </a:r>
            <a:r>
              <a:rPr lang="pt-BR" dirty="0" smtClean="0"/>
              <a:t>uestões de pesquisa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7A22B-7B9A-5043-9B7A-C28FD46FE7F1}" type="datetime1">
              <a:rPr lang="pt-BR" smtClean="0"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51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RQ1: Há dados </a:t>
            </a:r>
            <a:r>
              <a:rPr lang="pt-BR" dirty="0" smtClean="0"/>
              <a:t>inválidos</a:t>
            </a:r>
            <a:r>
              <a:rPr lang="pt-BR" dirty="0"/>
              <a:t> </a:t>
            </a:r>
            <a:r>
              <a:rPr lang="pt-BR" dirty="0" smtClean="0"/>
              <a:t>em </a:t>
            </a:r>
            <a:r>
              <a:rPr lang="pt-BR" dirty="0"/>
              <a:t>que proporção</a:t>
            </a:r>
            <a:r>
              <a:rPr lang="pt-BR" dirty="0" smtClean="0"/>
              <a:t>?</a:t>
            </a:r>
          </a:p>
          <a:p>
            <a:r>
              <a:rPr lang="pt-BR" dirty="0" smtClean="0"/>
              <a:t>RQ2: </a:t>
            </a:r>
            <a:r>
              <a:rPr lang="pt-BR" dirty="0"/>
              <a:t>Como os dados inválidos variam durante o dia?</a:t>
            </a:r>
            <a:endParaRPr lang="pt-BR" dirty="0" smtClean="0"/>
          </a:p>
          <a:p>
            <a:r>
              <a:rPr lang="pt-BR" dirty="0" smtClean="0"/>
              <a:t>RQ3: Como as condições do trânsito variam nos diferentes dias da semana?</a:t>
            </a:r>
          </a:p>
          <a:p>
            <a:r>
              <a:rPr lang="pt-BR" dirty="0" smtClean="0"/>
              <a:t>RQ4: Como as condições do trânsito variam nas diferente horas do dia?</a:t>
            </a:r>
          </a:p>
          <a:p>
            <a:r>
              <a:rPr lang="pt-BR" dirty="0"/>
              <a:t>RQ5: Como as condições do trânsito se comparam em diferentes dias da semana</a:t>
            </a:r>
            <a:r>
              <a:rPr lang="pt-BR" dirty="0" smtClean="0"/>
              <a:t>?</a:t>
            </a:r>
          </a:p>
          <a:p>
            <a:r>
              <a:rPr lang="pt-BR" dirty="0" smtClean="0"/>
              <a:t>RQ6</a:t>
            </a:r>
            <a:r>
              <a:rPr lang="pt-BR" dirty="0" smtClean="0"/>
              <a:t>: Como as condições do trânsito variam em diferentes meses?</a:t>
            </a:r>
          </a:p>
          <a:p>
            <a:r>
              <a:rPr lang="pt-BR" dirty="0" smtClean="0"/>
              <a:t>RQ7: Como são as condições do trânsito em dias de feriados?</a:t>
            </a:r>
          </a:p>
          <a:p>
            <a:r>
              <a:rPr lang="pt-BR" dirty="0" smtClean="0"/>
              <a:t>RQ8: Como são as condições do trânsito em dias de grandes eventos?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1334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000" dirty="0" smtClean="0"/>
              <a:t>Análise – RQ1</a:t>
            </a:r>
            <a:r>
              <a:rPr lang="pt-BR" sz="4000" dirty="0"/>
              <a:t>: Há dados </a:t>
            </a:r>
            <a:r>
              <a:rPr lang="pt-BR" sz="4000" dirty="0" smtClean="0"/>
              <a:t>inválidos</a:t>
            </a:r>
            <a:r>
              <a:rPr lang="pt-BR" sz="4000" dirty="0"/>
              <a:t> </a:t>
            </a:r>
            <a:r>
              <a:rPr lang="pt-BR" sz="4000" dirty="0" smtClean="0"/>
              <a:t>em </a:t>
            </a:r>
            <a:r>
              <a:rPr lang="pt-BR" sz="4000" dirty="0"/>
              <a:t>que proporção?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8105" y="5992270"/>
            <a:ext cx="3835895" cy="4371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800" dirty="0" smtClean="0"/>
              <a:t>Amostra de 01/05/2015 a 04/06/2015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C8FB0-1720-3C45-92DF-B36EBCE3FC3E}" type="datetime1">
              <a:rPr lang="pt-BR" smtClean="0"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52</a:t>
            </a:fld>
            <a:endParaRPr lang="pt-B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00" y="1498066"/>
            <a:ext cx="6861788" cy="438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31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000" dirty="0" smtClean="0"/>
              <a:t>Análise – RQ2: Como os dados inválidos variam durante o dia?</a:t>
            </a:r>
            <a:endParaRPr lang="pt-BR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E6F7-E894-D045-B942-4281EAB288D7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53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08105" y="5992270"/>
            <a:ext cx="3835895" cy="4371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800" dirty="0" smtClean="0"/>
              <a:t>Amostra de 01/05/2015 a 04/06/2015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832"/>
            <a:ext cx="9144000" cy="380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68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 smtClean="0"/>
              <a:t>Análise - RQ3</a:t>
            </a:r>
            <a:r>
              <a:rPr lang="pt-BR" sz="3200" dirty="0"/>
              <a:t>: Como as condições do trânsito variam nos diferentes dias da semana?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E6F7-E894-D045-B942-4281EAB288D7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100" y="599349"/>
            <a:ext cx="77978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03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Análise – RQ4: Como as condições do trânsito variam nas diferente horas do dia?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E6F7-E894-D045-B942-4281EAB288D7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60" y="1676399"/>
            <a:ext cx="6916102" cy="396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26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Análise – RQ5: Como </a:t>
            </a:r>
            <a:r>
              <a:rPr lang="pt-BR" sz="3200" dirty="0"/>
              <a:t>as condições do </a:t>
            </a:r>
            <a:r>
              <a:rPr lang="pt-BR" sz="3200" dirty="0" smtClean="0"/>
              <a:t>trânsito se comparam em </a:t>
            </a:r>
            <a:r>
              <a:rPr lang="pt-BR" sz="3200" dirty="0" smtClean="0"/>
              <a:t>diferentes dias da semana?</a:t>
            </a:r>
            <a:endParaRPr lang="pt-BR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E6F7-E894-D045-B942-4281EAB288D7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650942"/>
              </p:ext>
            </p:extLst>
          </p:nvPr>
        </p:nvGraphicFramePr>
        <p:xfrm>
          <a:off x="363613" y="2179055"/>
          <a:ext cx="8365959" cy="3662946"/>
        </p:xfrm>
        <a:graphic>
          <a:graphicData uri="http://schemas.openxmlformats.org/drawingml/2006/table">
            <a:tbl>
              <a:tblPr/>
              <a:tblGrid>
                <a:gridCol w="1195137"/>
                <a:gridCol w="1195137"/>
                <a:gridCol w="1195137"/>
                <a:gridCol w="1195137"/>
                <a:gridCol w="1195137"/>
                <a:gridCol w="1195137"/>
                <a:gridCol w="1195137"/>
              </a:tblGrid>
              <a:tr h="523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Segunda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3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23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Terça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0,45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23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Quarta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-0,12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23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Quinta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E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0,47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1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F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23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Sexta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D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0,73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0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E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0,42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4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23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Sábado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D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0,42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0,42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0,35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9D1"/>
                    </a:solidFill>
                  </a:tcPr>
                </a:tc>
              </a:tr>
              <a:tr h="52327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Domingo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Segunda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Terça 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Quarta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Quinta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Sexta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662932" y="1630953"/>
            <a:ext cx="1762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Correla</a:t>
            </a:r>
            <a:r>
              <a:rPr lang="en-US" sz="2800" dirty="0" err="1" smtClean="0"/>
              <a:t>ção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3546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Análise – </a:t>
            </a:r>
            <a:r>
              <a:rPr lang="pt-BR" sz="3200" dirty="0"/>
              <a:t>RQ5: Como as condições do trânsito se comparam em diferentes dias da semana?</a:t>
            </a:r>
            <a:endParaRPr lang="pt-BR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E6F7-E894-D045-B942-4281EAB288D7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40" y="1417638"/>
            <a:ext cx="7973595" cy="441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43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Análise – </a:t>
            </a:r>
            <a:r>
              <a:rPr lang="pt-BR" sz="3200" dirty="0"/>
              <a:t>RQ5: Como as condições do trânsito se comparam em diferentes dias da semana?</a:t>
            </a:r>
            <a:endParaRPr lang="pt-BR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E6F7-E894-D045-B942-4281EAB288D7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58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10" y="1921433"/>
            <a:ext cx="7118164" cy="394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10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Análise – RQ6: Como as condições do trânsito variam em diferentes meses?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E6F7-E894-D045-B942-4281EAB288D7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16" y="1756072"/>
            <a:ext cx="6526777" cy="40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62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4800" dirty="0" smtClean="0">
                <a:latin typeface="Georgia"/>
                <a:cs typeface="Georgia"/>
              </a:rPr>
              <a:t>Rio é um dos </a:t>
            </a:r>
            <a:r>
              <a:rPr lang="pt-BR" sz="4800" dirty="0">
                <a:latin typeface="Georgia"/>
                <a:cs typeface="Georgia"/>
              </a:rPr>
              <a:t>maiores centros urbanos do Brasil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692E9-82EA-FD46-87CD-B2E6EAA70430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6</a:t>
            </a:fld>
            <a:endParaRPr lang="pt-BR">
              <a:latin typeface="Georgia"/>
              <a:cs typeface="Georgi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167" b="100000" l="0" r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1519"/>
          <a:stretch/>
        </p:blipFill>
        <p:spPr>
          <a:xfrm>
            <a:off x="277812" y="1437481"/>
            <a:ext cx="4292877" cy="42282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309836" y="2250033"/>
            <a:ext cx="2486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prstClr val="black"/>
                </a:solidFill>
                <a:latin typeface="Georgia"/>
                <a:cs typeface="Georgia"/>
              </a:rPr>
              <a:t>Rio de Janeiro</a:t>
            </a:r>
          </a:p>
        </p:txBody>
      </p:sp>
      <p:sp>
        <p:nvSpPr>
          <p:cNvPr id="8" name="Rectangle 7"/>
          <p:cNvSpPr/>
          <p:nvPr/>
        </p:nvSpPr>
        <p:spPr>
          <a:xfrm>
            <a:off x="4789157" y="2463465"/>
            <a:ext cx="401703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x-none" sz="115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eorgia"/>
                <a:cs typeface="Georgia"/>
              </a:rPr>
              <a:t>6,5M</a:t>
            </a:r>
            <a:endParaRPr lang="x-none" sz="115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Georgia"/>
              <a:cs typeface="Georg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4695" y="4418453"/>
            <a:ext cx="2435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prstClr val="black"/>
                </a:solidFill>
                <a:latin typeface="Georgia"/>
                <a:cs typeface="Georgia"/>
              </a:rPr>
              <a:t>de habitantes!</a:t>
            </a:r>
          </a:p>
        </p:txBody>
      </p:sp>
      <p:sp>
        <p:nvSpPr>
          <p:cNvPr id="6" name="Rectangle 5"/>
          <p:cNvSpPr/>
          <p:nvPr/>
        </p:nvSpPr>
        <p:spPr>
          <a:xfrm>
            <a:off x="5196588" y="6114085"/>
            <a:ext cx="2185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err="1"/>
              <a:t>http</a:t>
            </a:r>
            <a:r>
              <a:rPr lang="pt-BR" sz="1200" dirty="0"/>
              <a:t>://</a:t>
            </a:r>
            <a:r>
              <a:rPr lang="pt-BR" sz="1200" dirty="0" err="1"/>
              <a:t>www.cidades.ibge.gov.br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487115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Análise – RQ7: Como são as condições do trânsito em dias de feriados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E6F7-E894-D045-B942-4281EAB288D7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1130" y="603860"/>
            <a:ext cx="77978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74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Análise – RQ7: Como são as condições do trânsito em dias de feriados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E6F7-E894-D045-B942-4281EAB288D7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550" y="734123"/>
            <a:ext cx="77978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97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Análise – RQ7: Como são as condições do trânsito em dias de feriados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E6F7-E894-D045-B942-4281EAB288D7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100" y="734122"/>
            <a:ext cx="77978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42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Análise – RQ8: Como são as condições do trânsito em dias de grandes eventos?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E6F7-E894-D045-B942-4281EAB288D7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77" y="1003231"/>
            <a:ext cx="4075573" cy="3059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3844" y="3233346"/>
            <a:ext cx="4075574" cy="30599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49904" y="1003231"/>
            <a:ext cx="4075574" cy="30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9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Análise – RQ8: Como são as condições do trânsito em dias de grandes eventos?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E6F7-E894-D045-B942-4281EAB288D7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100" y="701556"/>
            <a:ext cx="77978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96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Análise</a:t>
            </a:r>
            <a:br>
              <a:rPr lang="pt-BR" dirty="0" smtClean="0"/>
            </a:br>
            <a:r>
              <a:rPr lang="pt-BR" dirty="0" smtClean="0"/>
              <a:t>visualização dos 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r>
              <a:rPr lang="pt-BR" sz="3300" dirty="0" smtClean="0"/>
              <a:t>Rotas</a:t>
            </a:r>
          </a:p>
          <a:p>
            <a:r>
              <a:rPr lang="pt-BR" sz="3300" dirty="0" smtClean="0"/>
              <a:t>Pontos de ônibus</a:t>
            </a:r>
          </a:p>
          <a:p>
            <a:r>
              <a:rPr lang="pt-BR" sz="3300" dirty="0" smtClean="0"/>
              <a:t>Congestionamentos</a:t>
            </a:r>
          </a:p>
          <a:p>
            <a:r>
              <a:rPr lang="pt-BR" sz="3300" dirty="0" smtClean="0"/>
              <a:t>Comparações entre dias e horários</a:t>
            </a:r>
          </a:p>
          <a:p>
            <a:r>
              <a:rPr lang="pt-BR" sz="3300" dirty="0" smtClean="0"/>
              <a:t>Densidades</a:t>
            </a:r>
          </a:p>
          <a:p>
            <a:pPr lvl="1">
              <a:buFont typeface="Arial"/>
              <a:buChar char="•"/>
            </a:pPr>
            <a:endParaRPr lang="pt-BR" sz="2900" dirty="0" smtClean="0"/>
          </a:p>
          <a:p>
            <a:pPr lvl="1">
              <a:buFont typeface="Arial"/>
              <a:buChar char="•"/>
            </a:pPr>
            <a:endParaRPr lang="pt-BR" sz="2900" dirty="0" smtClean="0"/>
          </a:p>
          <a:p>
            <a:pPr>
              <a:buFont typeface="Arial"/>
              <a:buChar char="•"/>
            </a:pPr>
            <a:endParaRPr lang="pt-BR" sz="33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0F8A8-D58B-6549-A68E-A7C355A1C32B}" type="datetime1">
              <a:rPr lang="pt-BR" smtClean="0"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3354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Análise</a:t>
            </a:r>
            <a:br>
              <a:rPr lang="pt-BR" dirty="0" smtClean="0"/>
            </a:br>
            <a:r>
              <a:rPr lang="pt-BR" dirty="0" smtClean="0"/>
              <a:t>rotas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E6A4-809E-E142-A5B0-E9D695A3E080}" type="datetime1">
              <a:rPr lang="pt-BR" smtClean="0"/>
              <a:pPr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66</a:t>
            </a:fld>
            <a:endParaRPr lang="pt-B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" r="1769"/>
          <a:stretch/>
        </p:blipFill>
        <p:spPr>
          <a:xfrm>
            <a:off x="694722" y="1502749"/>
            <a:ext cx="7852252" cy="44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52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Análise</a:t>
            </a:r>
            <a:br>
              <a:rPr lang="pt-BR" dirty="0" smtClean="0"/>
            </a:br>
            <a:r>
              <a:rPr lang="pt-BR" dirty="0"/>
              <a:t>p</a:t>
            </a:r>
            <a:r>
              <a:rPr lang="pt-BR" dirty="0" smtClean="0"/>
              <a:t>ontos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14C4-B515-824A-8F31-CF7606F6EBB4}" type="datetime1">
              <a:rPr lang="pt-BR" smtClean="0"/>
              <a:pPr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67</a:t>
            </a:fld>
            <a:endParaRPr lang="pt-BR"/>
          </a:p>
        </p:txBody>
      </p:sp>
      <p:pic>
        <p:nvPicPr>
          <p:cNvPr id="3" name="Picture 2" descr="linepo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56" y="1563201"/>
            <a:ext cx="5110271" cy="430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84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Análise</a:t>
            </a:r>
            <a:br>
              <a:rPr lang="pt-BR" dirty="0" smtClean="0"/>
            </a:br>
            <a:r>
              <a:rPr lang="pt-BR" dirty="0" smtClean="0"/>
              <a:t>congestionamento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0ECD-9840-8144-8750-153F04DE3370}" type="datetime1">
              <a:rPr lang="pt-BR" smtClean="0"/>
              <a:pPr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68</a:t>
            </a:fld>
            <a:endParaRPr lang="pt-BR"/>
          </a:p>
        </p:txBody>
      </p:sp>
      <p:grpSp>
        <p:nvGrpSpPr>
          <p:cNvPr id="2" name="Group 1"/>
          <p:cNvGrpSpPr/>
          <p:nvPr/>
        </p:nvGrpSpPr>
        <p:grpSpPr>
          <a:xfrm>
            <a:off x="598315" y="1871495"/>
            <a:ext cx="7808068" cy="3616315"/>
            <a:chOff x="838200" y="2667000"/>
            <a:chExt cx="7411214" cy="3650898"/>
          </a:xfrm>
        </p:grpSpPr>
        <p:pic>
          <p:nvPicPr>
            <p:cNvPr id="7" name="Picture 6" descr="filter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" r="42236" b="25805"/>
            <a:stretch/>
          </p:blipFill>
          <p:spPr>
            <a:xfrm>
              <a:off x="838200" y="2667000"/>
              <a:ext cx="7411214" cy="1371600"/>
            </a:xfrm>
            <a:prstGeom prst="rect">
              <a:avLst/>
            </a:prstGeom>
          </p:spPr>
        </p:pic>
        <p:pic>
          <p:nvPicPr>
            <p:cNvPr id="8" name="Picture 7" descr="filter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80"/>
            <a:stretch/>
          </p:blipFill>
          <p:spPr>
            <a:xfrm>
              <a:off x="1789609" y="4343400"/>
              <a:ext cx="5564782" cy="1974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8125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08BE8-2198-B044-A3E0-DADBB919DD19}" type="datetime1">
              <a:rPr lang="pt-BR" smtClean="0"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69</a:t>
            </a:fld>
            <a:endParaRPr lang="pt-BR"/>
          </a:p>
        </p:txBody>
      </p:sp>
      <p:pic>
        <p:nvPicPr>
          <p:cNvPr id="3" name="Picture 2" descr="speed hea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" t="10452" r="3097" b="1930"/>
          <a:stretch/>
        </p:blipFill>
        <p:spPr>
          <a:xfrm>
            <a:off x="738141" y="1568431"/>
            <a:ext cx="7374631" cy="4307792"/>
          </a:xfrm>
          <a:prstGeom prst="rect">
            <a:avLst/>
          </a:prstGeom>
        </p:spPr>
      </p:pic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Análise</a:t>
            </a:r>
            <a:br>
              <a:rPr lang="pt-BR" dirty="0" smtClean="0"/>
            </a:br>
            <a:r>
              <a:rPr lang="pt-BR" dirty="0" smtClean="0"/>
              <a:t>congestionamento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939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Georgia"/>
                <a:cs typeface="Georgia"/>
              </a:rPr>
              <a:t>Expectativas</a:t>
            </a:r>
            <a:endParaRPr lang="pt-BR" sz="4800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8583"/>
            <a:ext cx="8229600" cy="7232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dirty="0" smtClean="0">
                <a:solidFill>
                  <a:schemeClr val="accent3">
                    <a:lumMod val="50000"/>
                  </a:schemeClr>
                </a:solidFill>
                <a:latin typeface="Georgia"/>
                <a:cs typeface="Georgia"/>
              </a:rPr>
              <a:t>Eficiência</a:t>
            </a:r>
            <a:r>
              <a:rPr lang="pt-BR" sz="2800" dirty="0" smtClean="0">
                <a:latin typeface="Georgia"/>
                <a:cs typeface="Georgia"/>
              </a:rPr>
              <a:t>, resiliência e sustentabilidade </a:t>
            </a:r>
            <a:endParaRPr lang="pt-BR" sz="2800" dirty="0"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6687D-834D-2348-A8DA-69E48890D924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7</a:t>
            </a:fld>
            <a:endParaRPr lang="pt-BR">
              <a:latin typeface="Georgia"/>
              <a:cs typeface="Georgi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12281"/>
          <a:stretch/>
        </p:blipFill>
        <p:spPr>
          <a:xfrm>
            <a:off x="356246" y="1992796"/>
            <a:ext cx="4111888" cy="2994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724" t="8118" b="7726"/>
          <a:stretch/>
        </p:blipFill>
        <p:spPr>
          <a:xfrm>
            <a:off x="4661451" y="1992796"/>
            <a:ext cx="4141226" cy="29948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78596" y="5118569"/>
            <a:ext cx="19454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prstClr val="black"/>
                </a:solidFill>
                <a:latin typeface="Georgia"/>
                <a:cs typeface="Georgia"/>
              </a:rPr>
              <a:t>Transporte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68201" y="5118569"/>
            <a:ext cx="21069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prstClr val="black"/>
                </a:solidFill>
                <a:latin typeface="Georgia"/>
                <a:cs typeface="Georgia"/>
              </a:rPr>
              <a:t>Eletricidade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42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32D5-ECF6-814C-B6FD-C8AD2AE318A1}" type="datetime1">
              <a:rPr lang="pt-BR" smtClean="0"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70</a:t>
            </a:fld>
            <a:endParaRPr lang="pt-BR"/>
          </a:p>
        </p:txBody>
      </p:sp>
      <p:pic>
        <p:nvPicPr>
          <p:cNvPr id="3" name="Picture 2" descr="speed hea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2" t="41005" r="36626" b="12363"/>
          <a:stretch/>
        </p:blipFill>
        <p:spPr>
          <a:xfrm>
            <a:off x="457200" y="1613038"/>
            <a:ext cx="3926914" cy="42975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86400" y="2901601"/>
            <a:ext cx="31726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u"/>
            </a:pPr>
            <a:r>
              <a:rPr lang="pt-BR" sz="2400" dirty="0" smtClean="0">
                <a:solidFill>
                  <a:srgbClr val="FF0000"/>
                </a:solidFill>
              </a:rPr>
              <a:t>.</a:t>
            </a:r>
            <a:r>
              <a:rPr lang="pt-BR" sz="2400" dirty="0" smtClean="0">
                <a:solidFill>
                  <a:srgbClr val="000000"/>
                </a:solidFill>
              </a:rPr>
              <a:t>Menor que 15 km/</a:t>
            </a:r>
            <a:r>
              <a:rPr lang="pt-BR" sz="2400" dirty="0" err="1" smtClean="0">
                <a:solidFill>
                  <a:srgbClr val="000000"/>
                </a:solidFill>
              </a:rPr>
              <a:t>h</a:t>
            </a:r>
            <a:endParaRPr lang="pt-BR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charset="2"/>
              <a:buChar char="u"/>
            </a:pPr>
            <a:r>
              <a:rPr lang="pt-BR" sz="2400" dirty="0" smtClean="0">
                <a:solidFill>
                  <a:srgbClr val="FF6600"/>
                </a:solidFill>
              </a:rPr>
              <a:t>.</a:t>
            </a:r>
            <a:r>
              <a:rPr lang="pt-BR" sz="2400" dirty="0" smtClean="0">
                <a:solidFill>
                  <a:srgbClr val="000000"/>
                </a:solidFill>
              </a:rPr>
              <a:t>Entre 15 e 30 km/</a:t>
            </a:r>
            <a:r>
              <a:rPr lang="pt-BR" sz="2400" dirty="0" err="1" smtClean="0">
                <a:solidFill>
                  <a:srgbClr val="000000"/>
                </a:solidFill>
              </a:rPr>
              <a:t>h</a:t>
            </a:r>
            <a:endParaRPr lang="pt-BR" sz="2400" dirty="0" smtClean="0">
              <a:solidFill>
                <a:srgbClr val="F2F413"/>
              </a:solidFill>
            </a:endParaRPr>
          </a:p>
          <a:p>
            <a:pPr marL="342900" indent="-342900">
              <a:buFont typeface="Wingdings" charset="2"/>
              <a:buChar char="u"/>
            </a:pPr>
            <a:r>
              <a:rPr lang="pt-B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r>
              <a:rPr lang="pt-BR" sz="2400" dirty="0"/>
              <a:t>Entre 30 e 60 km/</a:t>
            </a:r>
            <a:r>
              <a:rPr lang="pt-BR" sz="2400" dirty="0" err="1"/>
              <a:t>h</a:t>
            </a:r>
            <a:endParaRPr lang="pt-BR" sz="2400" dirty="0"/>
          </a:p>
          <a:p>
            <a:pPr marL="342900" indent="-342900">
              <a:buFont typeface="Wingdings" charset="2"/>
              <a:buChar char="u"/>
            </a:pPr>
            <a:r>
              <a:rPr lang="pt-BR" sz="2400" dirty="0" smtClean="0">
                <a:solidFill>
                  <a:srgbClr val="008000"/>
                </a:solidFill>
              </a:rPr>
              <a:t>.</a:t>
            </a:r>
            <a:r>
              <a:rPr lang="pt-BR" sz="2400" dirty="0" smtClean="0"/>
              <a:t>Maior que 60 km/</a:t>
            </a:r>
            <a:r>
              <a:rPr lang="pt-BR" sz="2400" dirty="0" err="1" smtClean="0"/>
              <a:t>h</a:t>
            </a:r>
            <a:endParaRPr lang="pt-BR" sz="240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Análise</a:t>
            </a:r>
            <a:br>
              <a:rPr lang="pt-BR" dirty="0" smtClean="0"/>
            </a:br>
            <a:r>
              <a:rPr lang="pt-BR" dirty="0" smtClean="0"/>
              <a:t>congestionamento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446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D096E-F582-F741-9377-688696953A86}" type="datetime1">
              <a:rPr lang="pt-BR" smtClean="0"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71</a:t>
            </a:fld>
            <a:endParaRPr lang="pt-BR"/>
          </a:p>
        </p:txBody>
      </p:sp>
      <p:pic>
        <p:nvPicPr>
          <p:cNvPr id="2" name="Picture 1" descr="speed diff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183" y="1545699"/>
            <a:ext cx="7091112" cy="4431945"/>
          </a:xfrm>
          <a:prstGeom prst="rect">
            <a:avLst/>
          </a:prstGeom>
        </p:spPr>
      </p:pic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Análise</a:t>
            </a:r>
            <a:br>
              <a:rPr lang="pt-BR" dirty="0" smtClean="0"/>
            </a:br>
            <a:r>
              <a:rPr lang="pt-BR" dirty="0" smtClean="0"/>
              <a:t>comparações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5436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DED1-89E1-874D-B1EB-ED0D5459EE4E}" type="datetime1">
              <a:rPr lang="pt-BR" smtClean="0"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72</a:t>
            </a:fld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5486400" y="2771334"/>
            <a:ext cx="31983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u"/>
            </a:pPr>
            <a:r>
              <a:rPr lang="pt-BR" sz="2400" dirty="0" smtClean="0">
                <a:solidFill>
                  <a:srgbClr val="FF0000"/>
                </a:solidFill>
              </a:rPr>
              <a:t>.</a:t>
            </a:r>
            <a:r>
              <a:rPr lang="pt-BR" sz="2400" dirty="0" smtClean="0">
                <a:solidFill>
                  <a:srgbClr val="000000"/>
                </a:solidFill>
              </a:rPr>
              <a:t>Menor que -20 km/</a:t>
            </a:r>
            <a:r>
              <a:rPr lang="pt-BR" sz="2400" dirty="0" err="1" smtClean="0">
                <a:solidFill>
                  <a:srgbClr val="000000"/>
                </a:solidFill>
              </a:rPr>
              <a:t>h</a:t>
            </a:r>
            <a:endParaRPr lang="pt-BR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charset="2"/>
              <a:buChar char="u"/>
            </a:pPr>
            <a:r>
              <a:rPr lang="pt-BR" sz="2400" dirty="0" smtClean="0">
                <a:solidFill>
                  <a:srgbClr val="FF6600"/>
                </a:solidFill>
              </a:rPr>
              <a:t>.</a:t>
            </a:r>
            <a:r>
              <a:rPr lang="pt-BR" sz="2400" dirty="0" smtClean="0">
                <a:solidFill>
                  <a:srgbClr val="000000"/>
                </a:solidFill>
              </a:rPr>
              <a:t>Entre-20 e -5 km/</a:t>
            </a:r>
            <a:r>
              <a:rPr lang="pt-BR" sz="2400" dirty="0" err="1" smtClean="0">
                <a:solidFill>
                  <a:srgbClr val="000000"/>
                </a:solidFill>
              </a:rPr>
              <a:t>h</a:t>
            </a:r>
            <a:endParaRPr lang="pt-BR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charset="2"/>
              <a:buChar char="u"/>
            </a:pPr>
            <a:r>
              <a:rPr lang="pt-BR" sz="2400" dirty="0" smtClean="0"/>
              <a:t>.Entre -5 e 5 km/</a:t>
            </a:r>
            <a:r>
              <a:rPr lang="pt-BR" sz="2400" dirty="0" err="1" smtClean="0"/>
              <a:t>h</a:t>
            </a:r>
            <a:endParaRPr lang="pt-BR" sz="2400" dirty="0" smtClean="0"/>
          </a:p>
          <a:p>
            <a:pPr marL="342900" indent="-342900">
              <a:buFont typeface="Wingdings" charset="2"/>
              <a:buChar char="u"/>
            </a:pPr>
            <a:r>
              <a:rPr lang="pt-B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r>
              <a:rPr lang="pt-BR" sz="2400" dirty="0" smtClean="0"/>
              <a:t>Entre 5 e 20 </a:t>
            </a:r>
            <a:r>
              <a:rPr lang="pt-BR" sz="2400" dirty="0"/>
              <a:t>km/</a:t>
            </a:r>
            <a:r>
              <a:rPr lang="pt-BR" sz="2400" dirty="0" err="1"/>
              <a:t>h</a:t>
            </a:r>
            <a:endParaRPr lang="pt-BR" sz="2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342900" indent="-342900">
              <a:buFont typeface="Wingdings" charset="2"/>
              <a:buChar char="u"/>
            </a:pPr>
            <a:r>
              <a:rPr lang="pt-BR" sz="2400" dirty="0" smtClean="0">
                <a:solidFill>
                  <a:srgbClr val="008000"/>
                </a:solidFill>
              </a:rPr>
              <a:t>.</a:t>
            </a:r>
            <a:r>
              <a:rPr lang="pt-BR" sz="2400" dirty="0" smtClean="0">
                <a:solidFill>
                  <a:srgbClr val="000000"/>
                </a:solidFill>
              </a:rPr>
              <a:t>Maior que</a:t>
            </a:r>
            <a:r>
              <a:rPr lang="pt-BR" sz="2400" dirty="0">
                <a:solidFill>
                  <a:srgbClr val="000000"/>
                </a:solidFill>
              </a:rPr>
              <a:t> </a:t>
            </a:r>
            <a:r>
              <a:rPr lang="pt-BR" sz="2400" dirty="0" smtClean="0">
                <a:solidFill>
                  <a:srgbClr val="000000"/>
                </a:solidFill>
              </a:rPr>
              <a:t>20 km/</a:t>
            </a:r>
            <a:r>
              <a:rPr lang="pt-BR" sz="2400" dirty="0" err="1" smtClean="0">
                <a:solidFill>
                  <a:srgbClr val="000000"/>
                </a:solidFill>
              </a:rPr>
              <a:t>h</a:t>
            </a:r>
            <a:endParaRPr lang="pt-BR" sz="2400" dirty="0">
              <a:solidFill>
                <a:srgbClr val="000000"/>
              </a:solidFill>
            </a:endParaRPr>
          </a:p>
        </p:txBody>
      </p:sp>
      <p:pic>
        <p:nvPicPr>
          <p:cNvPr id="7" name="Picture 6" descr="speed diff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6" t="43226" r="36399" b="10314"/>
          <a:stretch/>
        </p:blipFill>
        <p:spPr>
          <a:xfrm>
            <a:off x="575316" y="1508767"/>
            <a:ext cx="4081489" cy="4365956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Análise</a:t>
            </a:r>
            <a:br>
              <a:rPr lang="pt-BR" dirty="0" smtClean="0"/>
            </a:br>
            <a:r>
              <a:rPr lang="pt-BR" dirty="0" smtClean="0"/>
              <a:t>comparações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3140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3170D-2841-8A47-892D-672A6CFA7712}" type="datetime1">
              <a:rPr lang="pt-BR" smtClean="0"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73</a:t>
            </a:fld>
            <a:endParaRPr lang="pt-B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t="1286" r="3412" b="4961"/>
          <a:stretch/>
        </p:blipFill>
        <p:spPr>
          <a:xfrm>
            <a:off x="1128929" y="1417638"/>
            <a:ext cx="7081099" cy="4457867"/>
          </a:xfrm>
          <a:prstGeom prst="rect">
            <a:avLst/>
          </a:prstGeom>
        </p:spPr>
      </p:pic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Análise</a:t>
            </a:r>
            <a:br>
              <a:rPr lang="pt-BR" dirty="0" smtClean="0"/>
            </a:br>
            <a:r>
              <a:rPr lang="pt-BR" dirty="0" smtClean="0"/>
              <a:t>densidade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4740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0D3FA-A73E-D748-9379-6EE2EF6E2699}" type="datetime1">
              <a:rPr lang="pt-BR" smtClean="0"/>
              <a:t>21/10/15</a:t>
            </a:fld>
            <a:endParaRPr lang="pt-B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74</a:t>
            </a:fld>
            <a:endParaRPr lang="pt-B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9" t="32043" r="8351" b="7687"/>
          <a:stretch/>
        </p:blipFill>
        <p:spPr>
          <a:xfrm>
            <a:off x="2590800" y="1650045"/>
            <a:ext cx="4412518" cy="4141878"/>
          </a:xfrm>
          <a:prstGeom prst="rect">
            <a:avLst/>
          </a:prstGeom>
        </p:spPr>
      </p:pic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Análise</a:t>
            </a:r>
            <a:br>
              <a:rPr lang="pt-BR" dirty="0" smtClean="0"/>
            </a:br>
            <a:r>
              <a:rPr lang="pt-BR" dirty="0" smtClean="0"/>
              <a:t>densidade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8900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Trabalhos em andamento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Melhoria nas análises</a:t>
            </a:r>
          </a:p>
          <a:p>
            <a:pPr lvl="1"/>
            <a:r>
              <a:rPr lang="pt-BR" dirty="0" smtClean="0"/>
              <a:t>Detecção automática de garagens</a:t>
            </a:r>
          </a:p>
          <a:p>
            <a:pPr lvl="1"/>
            <a:r>
              <a:rPr lang="pt-BR" dirty="0" smtClean="0"/>
              <a:t>Detecção automática de linhas</a:t>
            </a:r>
          </a:p>
          <a:p>
            <a:pPr lvl="1"/>
            <a:r>
              <a:rPr lang="pt-BR" dirty="0" smtClean="0"/>
              <a:t>Cálculo de distância projetada na rota</a:t>
            </a:r>
          </a:p>
          <a:p>
            <a:r>
              <a:rPr lang="pt-BR" dirty="0" smtClean="0"/>
              <a:t>Cruzamento com dados de outras fontes</a:t>
            </a:r>
          </a:p>
          <a:p>
            <a:r>
              <a:rPr lang="pt-BR" dirty="0" smtClean="0"/>
              <a:t>Sugestão de horário de saída para usuário final</a:t>
            </a:r>
          </a:p>
          <a:p>
            <a:r>
              <a:rPr lang="pt-BR" dirty="0" smtClean="0"/>
              <a:t>Analise de outros tipos de dados urbanos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E6F7-E894-D045-B942-4281EAB288D7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24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A327-331D-1946-B869-3CEE426EBA85}" type="datetime1">
              <a:rPr lang="pt-BR" smtClean="0"/>
              <a:t>21/10/15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t>76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30183" y="2336393"/>
            <a:ext cx="5883642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i="1" dirty="0">
                <a:latin typeface="Georgia"/>
                <a:cs typeface="Georgia"/>
              </a:rPr>
              <a:t>–</a:t>
            </a:r>
            <a:r>
              <a:rPr lang="pt-BR" sz="4000" i="1" dirty="0" smtClean="0">
                <a:latin typeface="Georgia"/>
                <a:cs typeface="Georgia"/>
              </a:rPr>
              <a:t> Equipe –</a:t>
            </a:r>
            <a:br>
              <a:rPr lang="pt-BR" sz="4000" i="1" dirty="0" smtClean="0">
                <a:latin typeface="Georgia"/>
                <a:cs typeface="Georgia"/>
              </a:rPr>
            </a:br>
            <a:r>
              <a:rPr lang="pt-BR" sz="4800" dirty="0" smtClean="0">
                <a:solidFill>
                  <a:srgbClr val="77933C"/>
                </a:solidFill>
                <a:latin typeface="Georgia"/>
                <a:cs typeface="Georgia"/>
              </a:rPr>
              <a:t>Professores, alunos e</a:t>
            </a:r>
            <a:br>
              <a:rPr lang="pt-BR" sz="4800" dirty="0" smtClean="0">
                <a:solidFill>
                  <a:srgbClr val="77933C"/>
                </a:solidFill>
                <a:latin typeface="Georgia"/>
                <a:cs typeface="Georgia"/>
              </a:rPr>
            </a:br>
            <a:r>
              <a:rPr lang="pt-BR" sz="4800" dirty="0" smtClean="0">
                <a:solidFill>
                  <a:srgbClr val="77933C"/>
                </a:solidFill>
                <a:latin typeface="Georgia"/>
                <a:cs typeface="Georgia"/>
              </a:rPr>
              <a:t>parceiros</a:t>
            </a:r>
            <a:endParaRPr lang="pt-BR" sz="4800" dirty="0">
              <a:solidFill>
                <a:srgbClr val="77933C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911292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Georgia"/>
                <a:cs typeface="Georgia"/>
              </a:rPr>
              <a:t>Professores</a:t>
            </a:r>
            <a:endParaRPr lang="pt-BR" sz="4800" dirty="0"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2C25-4AEB-FF48-8E10-AB0F1BBF0A60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77</a:t>
            </a:fld>
            <a:endParaRPr lang="pt-BR">
              <a:latin typeface="Georgia"/>
              <a:cs typeface="Georgia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44766" y="1735042"/>
            <a:ext cx="8421733" cy="3507236"/>
            <a:chOff x="344766" y="2180138"/>
            <a:chExt cx="8421733" cy="3507236"/>
          </a:xfrm>
        </p:grpSpPr>
        <p:grpSp>
          <p:nvGrpSpPr>
            <p:cNvPr id="20" name="Group 19"/>
            <p:cNvGrpSpPr/>
            <p:nvPr/>
          </p:nvGrpSpPr>
          <p:grpSpPr>
            <a:xfrm>
              <a:off x="4858588" y="2180138"/>
              <a:ext cx="1651000" cy="3507236"/>
              <a:chOff x="5230300" y="2536408"/>
              <a:chExt cx="1651000" cy="3507236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30300" y="2536408"/>
                <a:ext cx="1651000" cy="1778000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5262855" y="4412428"/>
                <a:ext cx="1609335" cy="1631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2000" dirty="0" smtClean="0">
                    <a:solidFill>
                      <a:prstClr val="black"/>
                    </a:solidFill>
                    <a:latin typeface="Georgia"/>
                    <a:cs typeface="Georgia"/>
                  </a:rPr>
                  <a:t>Marcos</a:t>
                </a:r>
                <a:br>
                  <a:rPr lang="pt-BR" sz="2000" dirty="0" smtClean="0">
                    <a:solidFill>
                      <a:prstClr val="black"/>
                    </a:solidFill>
                    <a:latin typeface="Georgia"/>
                    <a:cs typeface="Georgia"/>
                  </a:rPr>
                </a:br>
                <a:r>
                  <a:rPr lang="pt-BR" sz="2000" dirty="0" smtClean="0">
                    <a:solidFill>
                      <a:prstClr val="black"/>
                    </a:solidFill>
                    <a:latin typeface="Georgia"/>
                    <a:cs typeface="Georgia"/>
                  </a:rPr>
                  <a:t>Lage</a:t>
                </a:r>
              </a:p>
              <a:p>
                <a:pPr algn="ctr"/>
                <a:endParaRPr lang="pt-BR" sz="2000" dirty="0" smtClean="0">
                  <a:solidFill>
                    <a:prstClr val="black"/>
                  </a:solidFill>
                  <a:latin typeface="Georgia"/>
                  <a:cs typeface="Georgia"/>
                </a:endParaRPr>
              </a:p>
              <a:p>
                <a:pPr algn="ctr"/>
                <a:r>
                  <a:rPr lang="pt-BR" sz="2000" dirty="0" smtClean="0">
                    <a:solidFill>
                      <a:prstClr val="black"/>
                    </a:solidFill>
                    <a:latin typeface="Georgia"/>
                    <a:cs typeface="Georgia"/>
                  </a:rPr>
                  <a:t>Computação</a:t>
                </a:r>
              </a:p>
              <a:p>
                <a:pPr algn="ctr"/>
                <a:r>
                  <a:rPr lang="pt-BR" sz="2000" dirty="0" smtClean="0">
                    <a:solidFill>
                      <a:prstClr val="black"/>
                    </a:solidFill>
                    <a:latin typeface="Georgia"/>
                    <a:cs typeface="Georgia"/>
                  </a:rPr>
                  <a:t>Visual</a:t>
                </a:r>
                <a:endParaRPr lang="en-US" sz="1400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44766" y="2180138"/>
              <a:ext cx="1651000" cy="3507236"/>
              <a:chOff x="592574" y="2536408"/>
              <a:chExt cx="1651000" cy="3507236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574" y="2536408"/>
                <a:ext cx="1651000" cy="1778000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627481" y="4412428"/>
                <a:ext cx="1609335" cy="1631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2000" dirty="0" err="1" smtClean="0">
                    <a:solidFill>
                      <a:prstClr val="black"/>
                    </a:solidFill>
                    <a:latin typeface="Georgia"/>
                    <a:cs typeface="Georgia"/>
                  </a:rPr>
                  <a:t>Esteban</a:t>
                </a:r>
                <a:r>
                  <a:rPr lang="pt-BR" sz="2000" dirty="0">
                    <a:solidFill>
                      <a:prstClr val="black"/>
                    </a:solidFill>
                    <a:latin typeface="Georgia"/>
                    <a:cs typeface="Georgia"/>
                  </a:rPr>
                  <a:t/>
                </a:r>
                <a:br>
                  <a:rPr lang="pt-BR" sz="2000" dirty="0">
                    <a:solidFill>
                      <a:prstClr val="black"/>
                    </a:solidFill>
                    <a:latin typeface="Georgia"/>
                    <a:cs typeface="Georgia"/>
                  </a:rPr>
                </a:br>
                <a:r>
                  <a:rPr lang="pt-BR" sz="2000" dirty="0" err="1" smtClean="0">
                    <a:solidFill>
                      <a:prstClr val="black"/>
                    </a:solidFill>
                    <a:latin typeface="Georgia"/>
                    <a:cs typeface="Georgia"/>
                  </a:rPr>
                  <a:t>Clua</a:t>
                </a:r>
                <a:endParaRPr lang="pt-BR" sz="2000" dirty="0" smtClean="0">
                  <a:solidFill>
                    <a:prstClr val="black"/>
                  </a:solidFill>
                  <a:latin typeface="Georgia"/>
                  <a:cs typeface="Georgia"/>
                </a:endParaRPr>
              </a:p>
              <a:p>
                <a:pPr algn="ctr"/>
                <a:endParaRPr lang="pt-BR" sz="2000" dirty="0" smtClean="0">
                  <a:solidFill>
                    <a:prstClr val="black"/>
                  </a:solidFill>
                  <a:latin typeface="Georgia"/>
                  <a:cs typeface="Georgia"/>
                </a:endParaRPr>
              </a:p>
              <a:p>
                <a:pPr algn="ctr"/>
                <a:r>
                  <a:rPr lang="pt-BR" sz="2000" dirty="0" smtClean="0">
                    <a:solidFill>
                      <a:prstClr val="black"/>
                    </a:solidFill>
                    <a:latin typeface="Georgia"/>
                    <a:cs typeface="Georgia"/>
                  </a:rPr>
                  <a:t>Computação</a:t>
                </a:r>
                <a:br>
                  <a:rPr lang="pt-BR" sz="2000" dirty="0" smtClean="0">
                    <a:solidFill>
                      <a:prstClr val="black"/>
                    </a:solidFill>
                    <a:latin typeface="Georgia"/>
                    <a:cs typeface="Georgia"/>
                  </a:rPr>
                </a:br>
                <a:r>
                  <a:rPr lang="pt-BR" sz="2000" dirty="0" smtClean="0">
                    <a:solidFill>
                      <a:prstClr val="black"/>
                    </a:solidFill>
                    <a:latin typeface="Georgia"/>
                    <a:cs typeface="Georgia"/>
                  </a:rPr>
                  <a:t>Visual</a:t>
                </a:r>
                <a:endParaRPr lang="en-US" sz="1400" dirty="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2533569" y="2180138"/>
              <a:ext cx="1831000" cy="3507236"/>
              <a:chOff x="2549057" y="2536408"/>
              <a:chExt cx="1831000" cy="350723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7165" y="2536408"/>
                <a:ext cx="1651000" cy="1778000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2549057" y="4412428"/>
                <a:ext cx="1831000" cy="1631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2000" dirty="0" smtClean="0">
                    <a:solidFill>
                      <a:prstClr val="black"/>
                    </a:solidFill>
                    <a:latin typeface="Georgia"/>
                    <a:cs typeface="Georgia"/>
                  </a:rPr>
                  <a:t>Leonardo</a:t>
                </a:r>
                <a:br>
                  <a:rPr lang="pt-BR" sz="2000" dirty="0" smtClean="0">
                    <a:solidFill>
                      <a:prstClr val="black"/>
                    </a:solidFill>
                    <a:latin typeface="Georgia"/>
                    <a:cs typeface="Georgia"/>
                  </a:rPr>
                </a:br>
                <a:r>
                  <a:rPr lang="pt-BR" sz="2000" dirty="0" smtClean="0">
                    <a:solidFill>
                      <a:prstClr val="black"/>
                    </a:solidFill>
                    <a:latin typeface="Georgia"/>
                    <a:cs typeface="Georgia"/>
                  </a:rPr>
                  <a:t>Murta</a:t>
                </a:r>
              </a:p>
              <a:p>
                <a:pPr algn="ctr"/>
                <a:endParaRPr lang="pt-BR" sz="2000" dirty="0" smtClean="0">
                  <a:solidFill>
                    <a:prstClr val="black"/>
                  </a:solidFill>
                  <a:latin typeface="Georgia"/>
                  <a:cs typeface="Georgia"/>
                </a:endParaRPr>
              </a:p>
              <a:p>
                <a:pPr algn="ctr"/>
                <a:r>
                  <a:rPr lang="pt-BR" sz="2000" dirty="0" smtClean="0">
                    <a:solidFill>
                      <a:prstClr val="black"/>
                    </a:solidFill>
                    <a:latin typeface="Georgia"/>
                    <a:cs typeface="Georgia"/>
                  </a:rPr>
                  <a:t>Engenharia de</a:t>
                </a:r>
              </a:p>
              <a:p>
                <a:pPr algn="ctr"/>
                <a:r>
                  <a:rPr lang="pt-BR" sz="2000" dirty="0" smtClean="0">
                    <a:solidFill>
                      <a:prstClr val="black"/>
                    </a:solidFill>
                    <a:latin typeface="Georgia"/>
                    <a:cs typeface="Georgia"/>
                  </a:rPr>
                  <a:t>Software</a:t>
                </a:r>
                <a:endParaRPr lang="en-US" sz="1400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7115499" y="2180138"/>
              <a:ext cx="1651000" cy="3507236"/>
              <a:chOff x="6929643" y="2536408"/>
              <a:chExt cx="1651000" cy="3507236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9643" y="2536408"/>
                <a:ext cx="1651000" cy="1778000"/>
              </a:xfrm>
              <a:prstGeom prst="rect">
                <a:avLst/>
              </a:prstGeom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7005823" y="4412428"/>
                <a:ext cx="1497250" cy="1631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2000" dirty="0" smtClean="0">
                    <a:solidFill>
                      <a:prstClr val="black"/>
                    </a:solidFill>
                    <a:latin typeface="Georgia"/>
                    <a:cs typeface="Georgia"/>
                  </a:rPr>
                  <a:t>Vanessa</a:t>
                </a:r>
                <a:br>
                  <a:rPr lang="pt-BR" sz="2000" dirty="0" smtClean="0">
                    <a:solidFill>
                      <a:prstClr val="black"/>
                    </a:solidFill>
                    <a:latin typeface="Georgia"/>
                    <a:cs typeface="Georgia"/>
                  </a:rPr>
                </a:br>
                <a:r>
                  <a:rPr lang="pt-BR" sz="2000" dirty="0" err="1" smtClean="0">
                    <a:solidFill>
                      <a:prstClr val="black"/>
                    </a:solidFill>
                    <a:latin typeface="Georgia"/>
                    <a:cs typeface="Georgia"/>
                  </a:rPr>
                  <a:t>Braganholo</a:t>
                </a:r>
                <a:endParaRPr lang="pt-BR" sz="2000" dirty="0" smtClean="0">
                  <a:solidFill>
                    <a:prstClr val="black"/>
                  </a:solidFill>
                  <a:latin typeface="Georgia"/>
                  <a:cs typeface="Georgia"/>
                </a:endParaRPr>
              </a:p>
              <a:p>
                <a:pPr algn="ctr"/>
                <a:endParaRPr lang="pt-BR" sz="2000" dirty="0" smtClean="0">
                  <a:solidFill>
                    <a:prstClr val="black"/>
                  </a:solidFill>
                  <a:latin typeface="Georgia"/>
                  <a:cs typeface="Georgia"/>
                </a:endParaRPr>
              </a:p>
              <a:p>
                <a:pPr algn="ctr"/>
                <a:r>
                  <a:rPr lang="pt-BR" sz="2000" dirty="0" smtClean="0">
                    <a:solidFill>
                      <a:prstClr val="black"/>
                    </a:solidFill>
                    <a:latin typeface="Georgia"/>
                    <a:cs typeface="Georgia"/>
                  </a:rPr>
                  <a:t>Banco de </a:t>
                </a:r>
              </a:p>
              <a:p>
                <a:pPr algn="ctr"/>
                <a:r>
                  <a:rPr lang="pt-BR" sz="2000" dirty="0" smtClean="0">
                    <a:solidFill>
                      <a:prstClr val="black"/>
                    </a:solidFill>
                    <a:latin typeface="Georgia"/>
                    <a:cs typeface="Georgia"/>
                  </a:rPr>
                  <a:t>Dados</a:t>
                </a:r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9401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Georgia"/>
                <a:cs typeface="Georgia"/>
              </a:rPr>
              <a:t>Alunos</a:t>
            </a:r>
            <a:endParaRPr lang="pt-BR" sz="4800" dirty="0"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A4593-FA93-F449-A8C0-E84AD8409660}" type="datetime1">
              <a:rPr lang="pt-BR" smtClean="0">
                <a:latin typeface="Georgia"/>
                <a:cs typeface="Georgia"/>
              </a:rPr>
              <a:t>21/10/15</a:t>
            </a:fld>
            <a:endParaRPr lang="pt-BR" dirty="0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78</a:t>
            </a:fld>
            <a:endParaRPr lang="pt-BR">
              <a:latin typeface="Georgia"/>
              <a:cs typeface="Georgia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590800" y="1177385"/>
            <a:ext cx="1800000" cy="2484929"/>
            <a:chOff x="457200" y="1364736"/>
            <a:chExt cx="1800000" cy="248492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364736"/>
              <a:ext cx="1800000" cy="18000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457200" y="3203334"/>
              <a:ext cx="18000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>
                  <a:solidFill>
                    <a:prstClr val="black"/>
                  </a:solidFill>
                  <a:latin typeface="Georgia"/>
                  <a:cs typeface="Georgia"/>
                </a:rPr>
                <a:t>Bruno </a:t>
              </a:r>
              <a:r>
                <a:rPr lang="pt-BR" dirty="0" err="1" smtClean="0">
                  <a:solidFill>
                    <a:prstClr val="black"/>
                  </a:solidFill>
                  <a:latin typeface="Georgia"/>
                  <a:cs typeface="Georgia"/>
                </a:rPr>
                <a:t>Schettino</a:t>
              </a:r>
              <a:endParaRPr lang="pt-BR" dirty="0" smtClean="0">
                <a:solidFill>
                  <a:prstClr val="black"/>
                </a:solidFill>
                <a:latin typeface="Georgia"/>
                <a:cs typeface="Georgia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7200" y="1177385"/>
            <a:ext cx="1800000" cy="2470912"/>
            <a:chOff x="2590800" y="1364736"/>
            <a:chExt cx="1800000" cy="24709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0800" y="1364736"/>
              <a:ext cx="1800000" cy="18000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590800" y="3189317"/>
              <a:ext cx="18000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>
                  <a:solidFill>
                    <a:prstClr val="black"/>
                  </a:solidFill>
                  <a:latin typeface="Georgia"/>
                  <a:cs typeface="Georgia"/>
                </a:rPr>
                <a:t>Alessandro Campello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53200" y="3790285"/>
            <a:ext cx="1800000" cy="2482354"/>
            <a:chOff x="4753200" y="1364736"/>
            <a:chExt cx="1800000" cy="24823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3200" y="1364736"/>
              <a:ext cx="1800000" cy="1800000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4753200" y="3200759"/>
              <a:ext cx="18000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>
                  <a:solidFill>
                    <a:prstClr val="black"/>
                  </a:solidFill>
                  <a:latin typeface="Georgia"/>
                  <a:cs typeface="Georgia"/>
                </a:rPr>
                <a:t>Thiago</a:t>
              </a:r>
              <a:br>
                <a:rPr lang="pt-BR" dirty="0" smtClean="0">
                  <a:solidFill>
                    <a:prstClr val="black"/>
                  </a:solidFill>
                  <a:latin typeface="Georgia"/>
                  <a:cs typeface="Georgia"/>
                </a:rPr>
              </a:br>
              <a:r>
                <a:rPr lang="pt-BR" dirty="0" smtClean="0">
                  <a:solidFill>
                    <a:prstClr val="black"/>
                  </a:solidFill>
                  <a:latin typeface="Georgia"/>
                  <a:cs typeface="Georgia"/>
                </a:rPr>
                <a:t>de Paula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3790285"/>
            <a:ext cx="1800001" cy="2495423"/>
            <a:chOff x="6886800" y="1364736"/>
            <a:chExt cx="1800001" cy="249542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6800" y="1364736"/>
              <a:ext cx="1800000" cy="180000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6886801" y="3213828"/>
              <a:ext cx="18000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>
                  <a:solidFill>
                    <a:prstClr val="black"/>
                  </a:solidFill>
                  <a:latin typeface="Georgia"/>
                  <a:cs typeface="Georgia"/>
                </a:rPr>
                <a:t>Matheus Rodrigues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90800" y="3790285"/>
            <a:ext cx="1800000" cy="2482354"/>
            <a:chOff x="2590800" y="3790285"/>
            <a:chExt cx="1800000" cy="248235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90800" y="3790285"/>
              <a:ext cx="1800000" cy="18000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2590800" y="5626308"/>
              <a:ext cx="18000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>
                  <a:solidFill>
                    <a:prstClr val="black"/>
                  </a:solidFill>
                  <a:latin typeface="Georgia"/>
                  <a:cs typeface="Georgia"/>
                </a:rPr>
                <a:t>Pedro</a:t>
              </a:r>
              <a:br>
                <a:rPr lang="pt-BR" dirty="0" smtClean="0">
                  <a:solidFill>
                    <a:prstClr val="black"/>
                  </a:solidFill>
                  <a:latin typeface="Georgia"/>
                  <a:cs typeface="Georgia"/>
                </a:rPr>
              </a:br>
              <a:r>
                <a:rPr lang="pt-BR" dirty="0" smtClean="0">
                  <a:solidFill>
                    <a:prstClr val="black"/>
                  </a:solidFill>
                  <a:latin typeface="Georgia"/>
                  <a:cs typeface="Georgia"/>
                </a:rPr>
                <a:t>Fadel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53200" y="1179960"/>
            <a:ext cx="1800000" cy="2482354"/>
            <a:chOff x="2590800" y="1177385"/>
            <a:chExt cx="1800000" cy="248235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90800" y="1177385"/>
              <a:ext cx="1800000" cy="18000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2590800" y="3013408"/>
              <a:ext cx="18000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>
                  <a:solidFill>
                    <a:prstClr val="black"/>
                  </a:solidFill>
                  <a:latin typeface="Georgia"/>
                  <a:cs typeface="Georgia"/>
                </a:rPr>
                <a:t>Clarissa</a:t>
              </a:r>
              <a:br>
                <a:rPr lang="pt-BR" dirty="0" smtClean="0">
                  <a:solidFill>
                    <a:prstClr val="black"/>
                  </a:solidFill>
                  <a:latin typeface="Georgia"/>
                  <a:cs typeface="Georgia"/>
                </a:rPr>
              </a:br>
              <a:r>
                <a:rPr lang="pt-BR" dirty="0" err="1" smtClean="0">
                  <a:solidFill>
                    <a:prstClr val="black"/>
                  </a:solidFill>
                  <a:latin typeface="Georgia"/>
                  <a:cs typeface="Georgia"/>
                </a:rPr>
                <a:t>Tuxen</a:t>
              </a:r>
              <a:endParaRPr lang="pt-BR" dirty="0" smtClean="0">
                <a:solidFill>
                  <a:prstClr val="black"/>
                </a:solidFill>
                <a:latin typeface="Georgia"/>
                <a:cs typeface="Georgia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86800" y="1179960"/>
            <a:ext cx="1800000" cy="2482354"/>
            <a:chOff x="6886798" y="3790285"/>
            <a:chExt cx="1800000" cy="24823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86798" y="3790285"/>
              <a:ext cx="1800000" cy="180000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6886798" y="5626308"/>
              <a:ext cx="18000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>
                  <a:solidFill>
                    <a:prstClr val="black"/>
                  </a:solidFill>
                  <a:latin typeface="Georgia"/>
                  <a:cs typeface="Georgia"/>
                </a:rPr>
                <a:t>Daniel </a:t>
              </a:r>
              <a:r>
                <a:rPr lang="pt-BR" dirty="0" err="1" smtClean="0">
                  <a:solidFill>
                    <a:prstClr val="black"/>
                  </a:solidFill>
                  <a:latin typeface="Georgia"/>
                  <a:cs typeface="Georgia"/>
                </a:rPr>
                <a:t>Campagna</a:t>
              </a:r>
              <a:endParaRPr lang="pt-BR" dirty="0" smtClean="0">
                <a:solidFill>
                  <a:prstClr val="black"/>
                </a:solidFill>
                <a:latin typeface="Georgia"/>
                <a:cs typeface="Georg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265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 smtClean="0">
                <a:latin typeface="Georgia"/>
                <a:cs typeface="Georgia"/>
              </a:rPr>
              <a:t>Parceiros</a:t>
            </a:r>
            <a:endParaRPr lang="pt-BR" sz="4800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8583"/>
            <a:ext cx="8229600" cy="7232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dirty="0" smtClean="0">
                <a:latin typeface="Georgia"/>
                <a:cs typeface="Georgia"/>
              </a:rPr>
              <a:t>NYU/CUSP</a:t>
            </a:r>
            <a:endParaRPr lang="pt-BR" sz="2800" dirty="0"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0C6F-D270-4748-8A8B-16970F6E7C34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79</a:t>
            </a:fld>
            <a:endParaRPr lang="pt-BR">
              <a:latin typeface="Georgia"/>
              <a:cs typeface="Georg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1260" y="1961816"/>
            <a:ext cx="4276607" cy="27797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95095" y="5032033"/>
            <a:ext cx="64463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solidFill>
                  <a:prstClr val="black"/>
                </a:solidFill>
                <a:latin typeface="Georgia"/>
                <a:cs typeface="Georgia"/>
              </a:rPr>
              <a:t>Intercâmbio acadêmico:</a:t>
            </a:r>
          </a:p>
          <a:p>
            <a:pPr algn="ctr"/>
            <a:r>
              <a:rPr lang="pt-BR" sz="2000" dirty="0" smtClean="0">
                <a:solidFill>
                  <a:prstClr val="black"/>
                </a:solidFill>
                <a:latin typeface="Georgia"/>
                <a:cs typeface="Georgia"/>
              </a:rPr>
              <a:t>Visitas docentes, pós-</a:t>
            </a:r>
            <a:r>
              <a:rPr lang="pt-BR" sz="2000" dirty="0" err="1" smtClean="0">
                <a:solidFill>
                  <a:prstClr val="black"/>
                </a:solidFill>
                <a:latin typeface="Georgia"/>
                <a:cs typeface="Georgia"/>
              </a:rPr>
              <a:t>doc</a:t>
            </a:r>
            <a:r>
              <a:rPr lang="pt-BR" sz="2000" dirty="0" smtClean="0">
                <a:solidFill>
                  <a:prstClr val="black"/>
                </a:solidFill>
                <a:latin typeface="Georgia"/>
                <a:cs typeface="Georgia"/>
              </a:rPr>
              <a:t>, </a:t>
            </a:r>
            <a:r>
              <a:rPr lang="pt-BR" sz="2000" dirty="0" err="1" smtClean="0">
                <a:solidFill>
                  <a:prstClr val="black"/>
                </a:solidFill>
                <a:latin typeface="Georgia"/>
                <a:cs typeface="Georgia"/>
              </a:rPr>
              <a:t>mini-cursos</a:t>
            </a:r>
            <a:r>
              <a:rPr lang="pt-BR" sz="2000" dirty="0" smtClean="0">
                <a:solidFill>
                  <a:prstClr val="black"/>
                </a:solidFill>
                <a:latin typeface="Georgia"/>
                <a:cs typeface="Georgia"/>
              </a:rPr>
              <a:t>, pesquisa ...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66257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>
                <a:latin typeface="Georgia"/>
                <a:cs typeface="Georgia"/>
              </a:rPr>
              <a:t>Expectativas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8583"/>
            <a:ext cx="8229600" cy="7232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dirty="0" smtClean="0">
                <a:latin typeface="Georgia"/>
                <a:cs typeface="Georgia"/>
              </a:rPr>
              <a:t>Eficiência, </a:t>
            </a:r>
            <a:r>
              <a:rPr lang="pt-BR" sz="2800" dirty="0" smtClean="0">
                <a:solidFill>
                  <a:srgbClr val="4F6228"/>
                </a:solidFill>
                <a:latin typeface="Georgia"/>
                <a:cs typeface="Georgia"/>
              </a:rPr>
              <a:t>resiliência</a:t>
            </a:r>
            <a:r>
              <a:rPr lang="pt-BR" sz="2800" dirty="0" smtClean="0">
                <a:latin typeface="Georgia"/>
                <a:cs typeface="Georgia"/>
              </a:rPr>
              <a:t> e sustentabilidade </a:t>
            </a:r>
            <a:endParaRPr lang="pt-BR" sz="2800" dirty="0"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CB0E6-157C-9744-8054-60B8D6981507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8</a:t>
            </a:fld>
            <a:endParaRPr lang="pt-BR">
              <a:latin typeface="Georgia"/>
              <a:cs typeface="Georgi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860" r="33940" b="13806"/>
          <a:stretch/>
        </p:blipFill>
        <p:spPr>
          <a:xfrm>
            <a:off x="1999593" y="1961816"/>
            <a:ext cx="4815330" cy="33820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2098" y="5380179"/>
            <a:ext cx="2501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prstClr val="black"/>
                </a:solidFill>
                <a:latin typeface="Georgia"/>
                <a:cs typeface="Georgia"/>
              </a:rPr>
              <a:t>Deslizamentos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184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650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pt-BR" dirty="0"/>
              <a:t>Processando 6 </a:t>
            </a:r>
            <a:r>
              <a:rPr lang="pt-BR" dirty="0" smtClean="0"/>
              <a:t>Bilhões</a:t>
            </a:r>
            <a:br>
              <a:rPr lang="pt-BR" dirty="0" smtClean="0"/>
            </a:br>
            <a:r>
              <a:rPr lang="pt-BR" dirty="0" smtClean="0"/>
              <a:t>de </a:t>
            </a:r>
            <a:r>
              <a:rPr lang="pt-BR" dirty="0"/>
              <a:t>Posições GPS de </a:t>
            </a:r>
            <a:r>
              <a:rPr lang="pt-BR" dirty="0" smtClean="0"/>
              <a:t>Ônibus</a:t>
            </a:r>
            <a:br>
              <a:rPr lang="pt-BR" dirty="0" smtClean="0"/>
            </a:br>
            <a:r>
              <a:rPr lang="pt-BR" dirty="0" smtClean="0"/>
              <a:t>da Cidade do </a:t>
            </a:r>
            <a:r>
              <a:rPr lang="pt-BR" dirty="0"/>
              <a:t>Rio de Janeiro </a:t>
            </a:r>
            <a:endParaRPr lang="pt-BR" dirty="0">
              <a:latin typeface="Georgia"/>
              <a:cs typeface="Georgi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881" y="4048250"/>
            <a:ext cx="7850319" cy="1550633"/>
          </a:xfrm>
        </p:spPr>
        <p:txBody>
          <a:bodyPr>
            <a:noAutofit/>
          </a:bodyPr>
          <a:lstStyle/>
          <a:p>
            <a:r>
              <a:rPr lang="pt-BR" sz="2000" dirty="0" smtClean="0">
                <a:latin typeface="Georgia"/>
                <a:cs typeface="Georgia"/>
              </a:rPr>
              <a:t>Leonardo Murta</a:t>
            </a:r>
          </a:p>
          <a:p>
            <a:r>
              <a:rPr lang="pt-BR" sz="2000" dirty="0" err="1" smtClean="0">
                <a:latin typeface="Georgia"/>
                <a:cs typeface="Georgia"/>
              </a:rPr>
              <a:t>leomurta@ic.uff.br</a:t>
            </a:r>
            <a:endParaRPr lang="pt-BR" sz="2000" dirty="0" smtClean="0">
              <a:latin typeface="Georgia"/>
              <a:cs typeface="Georgia"/>
            </a:endParaRPr>
          </a:p>
          <a:p>
            <a:endParaRPr lang="pt-BR" sz="2000" dirty="0" smtClean="0">
              <a:latin typeface="Georgia"/>
              <a:cs typeface="Georgia"/>
            </a:endParaRPr>
          </a:p>
          <a:p>
            <a:r>
              <a:rPr lang="pt-BR" sz="2000" dirty="0" smtClean="0">
                <a:latin typeface="Georgia"/>
                <a:cs typeface="Georgia"/>
              </a:rPr>
              <a:t>Baseado nos slides de Marcos Lage e Bruno </a:t>
            </a:r>
            <a:r>
              <a:rPr lang="pt-BR" sz="2000" dirty="0" err="1" smtClean="0">
                <a:latin typeface="Georgia"/>
                <a:cs typeface="Georgia"/>
              </a:rPr>
              <a:t>Schettino</a:t>
            </a:r>
            <a:endParaRPr lang="pt-BR" sz="20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682996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248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dirty="0">
                <a:latin typeface="Georgia"/>
                <a:cs typeface="Georgia"/>
              </a:rPr>
              <a:t>Expectativas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8583"/>
            <a:ext cx="8229600" cy="7232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dirty="0" smtClean="0">
                <a:latin typeface="Georgia"/>
                <a:cs typeface="Georgia"/>
              </a:rPr>
              <a:t>Eficiência, resiliência e </a:t>
            </a:r>
            <a:r>
              <a:rPr lang="pt-BR" sz="2800" dirty="0" smtClean="0">
                <a:solidFill>
                  <a:srgbClr val="4F6228"/>
                </a:solidFill>
                <a:latin typeface="Georgia"/>
                <a:cs typeface="Georgia"/>
              </a:rPr>
              <a:t>sustentabilidade </a:t>
            </a:r>
            <a:endParaRPr lang="pt-BR" sz="2800" dirty="0">
              <a:solidFill>
                <a:srgbClr val="4F6228"/>
              </a:solidFill>
              <a:latin typeface="Georgia"/>
              <a:cs typeface="Georgi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4464-6C89-4240-B6BF-5F176287E5E8}" type="datetime1">
              <a:rPr lang="pt-BR" smtClean="0">
                <a:latin typeface="Georgia"/>
                <a:cs typeface="Georgia"/>
              </a:rPr>
              <a:t>21/10/15</a:t>
            </a:fld>
            <a:endParaRPr lang="pt-BR">
              <a:latin typeface="Georgia"/>
              <a:cs typeface="Georg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pt-BR" smtClean="0">
                <a:latin typeface="Georgia"/>
                <a:cs typeface="Georgia"/>
              </a:rPr>
              <a:t>9</a:t>
            </a:fld>
            <a:endParaRPr lang="pt-BR">
              <a:latin typeface="Georgia"/>
              <a:cs typeface="Georgi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2716"/>
          <a:stretch/>
        </p:blipFill>
        <p:spPr>
          <a:xfrm>
            <a:off x="1595311" y="1868876"/>
            <a:ext cx="5916592" cy="34440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72182" y="5380179"/>
            <a:ext cx="1997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prstClr val="black"/>
                </a:solidFill>
                <a:latin typeface="Georgia"/>
                <a:cs typeface="Georgia"/>
              </a:rPr>
              <a:t>Reciclagem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763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2777</TotalTime>
  <Words>1550</Words>
  <Application>Microsoft Macintosh PowerPoint</Application>
  <PresentationFormat>On-screen Show (4:3)</PresentationFormat>
  <Paragraphs>475</Paragraphs>
  <Slides>80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Processando 6 Bilhões de Posições GPS de Ônibus da Cidade do Rio de Janeiro </vt:lpstr>
      <vt:lpstr>PowerPoint Presentation</vt:lpstr>
      <vt:lpstr>Vivemos em cidades</vt:lpstr>
      <vt:lpstr>As cidades estão crescendo</vt:lpstr>
      <vt:lpstr>Rio é um dos maiores centros urbanos do Brasil</vt:lpstr>
      <vt:lpstr>Rio é um dos maiores centros urbanos do Brasil</vt:lpstr>
      <vt:lpstr>Expectativas</vt:lpstr>
      <vt:lpstr>Expectativas</vt:lpstr>
      <vt:lpstr>Expectativas</vt:lpstr>
      <vt:lpstr>PowerPoint Presentation</vt:lpstr>
      <vt:lpstr>Câmeras</vt:lpstr>
      <vt:lpstr>Presença e fumaça</vt:lpstr>
      <vt:lpstr>Temperatura e ruído</vt:lpstr>
      <vt:lpstr>Celulares</vt:lpstr>
      <vt:lpstr>Redes sociais</vt:lpstr>
      <vt:lpstr>PowerPoint Presentation</vt:lpstr>
      <vt:lpstr>Capacidade crescente de armazenamento</vt:lpstr>
      <vt:lpstr>Capacidade crescente de processamento</vt:lpstr>
      <vt:lpstr>Preço decrescente de armazenamento</vt:lpstr>
      <vt:lpstr>Preço decrescente de processamento</vt:lpstr>
      <vt:lpstr>Supercomputador #1 em 11/1996 versus PC doméstico #1 em 10/2015 </vt:lpstr>
      <vt:lpstr>Supercomputador #1 em 10/2015 </vt:lpstr>
      <vt:lpstr>PowerPoint Presentation</vt:lpstr>
      <vt:lpstr>Monitoramento e controle</vt:lpstr>
      <vt:lpstr>Monitoramento de estruturas</vt:lpstr>
      <vt:lpstr>Planejamento de novas construções</vt:lpstr>
      <vt:lpstr>Monitoramento de epidemias</vt:lpstr>
      <vt:lpstr>Mapa de criminalidade</vt:lpstr>
      <vt:lpstr>Análise de rotas de taxis</vt:lpstr>
      <vt:lpstr>PowerPoint Presentation</vt:lpstr>
      <vt:lpstr>Por que analisar o trânsito do Rio? </vt:lpstr>
      <vt:lpstr>Por que analisar ônibus?</vt:lpstr>
      <vt:lpstr>Por que analisar ônibus?</vt:lpstr>
      <vt:lpstr>Processo</vt:lpstr>
      <vt:lpstr>Coleta</vt:lpstr>
      <vt:lpstr>Coleta</vt:lpstr>
      <vt:lpstr>Coleta</vt:lpstr>
      <vt:lpstr>Coleta</vt:lpstr>
      <vt:lpstr>Coleta</vt:lpstr>
      <vt:lpstr>Números da Coleta</vt:lpstr>
      <vt:lpstr>Tratamento</vt:lpstr>
      <vt:lpstr>Tratamento 1ª tentativa</vt:lpstr>
      <vt:lpstr>Tratamento implementação atual</vt:lpstr>
      <vt:lpstr>Tratamento filtragens</vt:lpstr>
      <vt:lpstr>Tratamento registro repetido</vt:lpstr>
      <vt:lpstr>Tratamento velocidade incompatível</vt:lpstr>
      <vt:lpstr>Tratamento sem linha</vt:lpstr>
      <vt:lpstr>Tratamento garagem/fora da rota</vt:lpstr>
      <vt:lpstr>Tratamento garagem</vt:lpstr>
      <vt:lpstr>Tratamento fora da rota</vt:lpstr>
      <vt:lpstr>Análise questões de pesquisa</vt:lpstr>
      <vt:lpstr>Análise – RQ1: Há dados inválidos em que proporção?</vt:lpstr>
      <vt:lpstr>Análise – RQ2: Como os dados inválidos variam durante o dia?</vt:lpstr>
      <vt:lpstr>Análise - RQ3: Como as condições do trânsito variam nos diferentes dias da semana?</vt:lpstr>
      <vt:lpstr>Análise – RQ4: Como as condições do trânsito variam nas diferente horas do dia?</vt:lpstr>
      <vt:lpstr>Análise – RQ5: Como as condições do trânsito se comparam em diferentes dias da semana?</vt:lpstr>
      <vt:lpstr>Análise – RQ5: Como as condições do trânsito se comparam em diferentes dias da semana?</vt:lpstr>
      <vt:lpstr>Análise – RQ5: Como as condições do trânsito se comparam em diferentes dias da semana?</vt:lpstr>
      <vt:lpstr>Análise – RQ6: Como as condições do trânsito variam em diferentes meses?</vt:lpstr>
      <vt:lpstr>Análise – RQ7: Como são as condições do trânsito em dias de feriados?</vt:lpstr>
      <vt:lpstr>Análise – RQ7: Como são as condições do trânsito em dias de feriados?</vt:lpstr>
      <vt:lpstr>Análise – RQ7: Como são as condições do trânsito em dias de feriados?</vt:lpstr>
      <vt:lpstr>Análise – RQ8: Como são as condições do trânsito em dias de grandes eventos?</vt:lpstr>
      <vt:lpstr>Análise – RQ8: Como são as condições do trânsito em dias de grandes eventos?</vt:lpstr>
      <vt:lpstr>Análise visualização dos dados</vt:lpstr>
      <vt:lpstr>Análise rotas</vt:lpstr>
      <vt:lpstr>Análise pontos</vt:lpstr>
      <vt:lpstr>Análise congestionamento</vt:lpstr>
      <vt:lpstr>Análise congestionamento</vt:lpstr>
      <vt:lpstr>Análise congestionamento</vt:lpstr>
      <vt:lpstr>Análise comparações</vt:lpstr>
      <vt:lpstr>Análise comparações</vt:lpstr>
      <vt:lpstr>Análise densidade</vt:lpstr>
      <vt:lpstr>Análise densidade</vt:lpstr>
      <vt:lpstr>Trabalhos em andamento</vt:lpstr>
      <vt:lpstr>PowerPoint Presentation</vt:lpstr>
      <vt:lpstr>Professores</vt:lpstr>
      <vt:lpstr>Alunos</vt:lpstr>
      <vt:lpstr>Parceiros</vt:lpstr>
      <vt:lpstr>Processando 6 Bilhões de Posições GPS de Ônibus da Cidade do Rio de Janeiro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Casa</dc:creator>
  <cp:lastModifiedBy>Leonardo Gresta Paulino Murta</cp:lastModifiedBy>
  <cp:revision>156</cp:revision>
  <dcterms:created xsi:type="dcterms:W3CDTF">2014-02-20T21:52:11Z</dcterms:created>
  <dcterms:modified xsi:type="dcterms:W3CDTF">2015-10-22T00:33:33Z</dcterms:modified>
</cp:coreProperties>
</file>